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8"/>
  </p:notesMasterIdLst>
  <p:handoutMasterIdLst>
    <p:handoutMasterId r:id="rId39"/>
  </p:handoutMasterIdLst>
  <p:sldIdLst>
    <p:sldId id="582" r:id="rId2"/>
    <p:sldId id="617" r:id="rId3"/>
    <p:sldId id="622" r:id="rId4"/>
    <p:sldId id="602" r:id="rId5"/>
    <p:sldId id="623" r:id="rId6"/>
    <p:sldId id="619" r:id="rId7"/>
    <p:sldId id="625" r:id="rId8"/>
    <p:sldId id="604" r:id="rId9"/>
    <p:sldId id="630" r:id="rId10"/>
    <p:sldId id="632" r:id="rId11"/>
    <p:sldId id="633" r:id="rId12"/>
    <p:sldId id="634" r:id="rId13"/>
    <p:sldId id="641" r:id="rId14"/>
    <p:sldId id="626" r:id="rId15"/>
    <p:sldId id="603" r:id="rId16"/>
    <p:sldId id="614" r:id="rId17"/>
    <p:sldId id="609" r:id="rId18"/>
    <p:sldId id="605" r:id="rId19"/>
    <p:sldId id="615" r:id="rId20"/>
    <p:sldId id="620" r:id="rId21"/>
    <p:sldId id="631" r:id="rId22"/>
    <p:sldId id="640" r:id="rId23"/>
    <p:sldId id="627" r:id="rId24"/>
    <p:sldId id="628" r:id="rId25"/>
    <p:sldId id="629" r:id="rId26"/>
    <p:sldId id="635" r:id="rId27"/>
    <p:sldId id="636" r:id="rId28"/>
    <p:sldId id="639" r:id="rId29"/>
    <p:sldId id="643" r:id="rId30"/>
    <p:sldId id="593" r:id="rId31"/>
    <p:sldId id="596" r:id="rId32"/>
    <p:sldId id="594" r:id="rId33"/>
    <p:sldId id="637" r:id="rId34"/>
    <p:sldId id="638" r:id="rId35"/>
    <p:sldId id="591" r:id="rId36"/>
    <p:sldId id="64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0779" autoAdjust="0"/>
  </p:normalViewPr>
  <p:slideViewPr>
    <p:cSldViewPr snapToGrid="0" snapToObjects="1">
      <p:cViewPr varScale="1">
        <p:scale>
          <a:sx n="94" d="100"/>
          <a:sy n="94" d="100"/>
        </p:scale>
        <p:origin x="189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1/25/2016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1/25/2016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 API is documented at the link below. </a:t>
            </a:r>
            <a:endParaRPr lang="en-US" b="0"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309710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These tools are open source and you can download them.</a:t>
            </a:r>
            <a:endParaRPr lang="en-US" b="0" dirty="0"/>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117555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These tools are open source and you can download them.</a:t>
            </a:r>
            <a:endParaRPr lang="en-US" b="0" dirty="0"/>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236683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a:t>
            </a:r>
            <a:r>
              <a:rPr lang="en-US" baseline="0" dirty="0" smtClean="0"/>
              <a:t> to read more on these terms and understand the commons and differences among them</a:t>
            </a:r>
            <a:endParaRPr lang="en-US" dirty="0" smtClean="0"/>
          </a:p>
          <a:p>
            <a:endParaRPr lang="en-US" dirty="0"/>
          </a:p>
        </p:txBody>
      </p:sp>
      <p:sp>
        <p:nvSpPr>
          <p:cNvPr id="4" name="Slide Number Placeholder 3"/>
          <p:cNvSpPr>
            <a:spLocks noGrp="1"/>
          </p:cNvSpPr>
          <p:nvPr>
            <p:ph type="sldNum" sz="quarter" idx="10"/>
          </p:nvPr>
        </p:nvSpPr>
        <p:spPr/>
        <p:txBody>
          <a:bodyPr/>
          <a:lstStyle/>
          <a:p>
            <a:fld id="{7F5BC09D-6F6D-4F11-86C2-B0649BFB24F5}" type="slidenum">
              <a:rPr lang="en-US" altLang="en-US" smtClean="0"/>
              <a:pPr/>
              <a:t>14</a:t>
            </a:fld>
            <a:endParaRPr lang="en-US" altLang="en-US"/>
          </a:p>
        </p:txBody>
      </p:sp>
    </p:spTree>
    <p:extLst>
      <p:ext uri="{BB962C8B-B14F-4D97-AF65-F5344CB8AC3E}">
        <p14:creationId xmlns:p14="http://schemas.microsoft.com/office/powerpoint/2010/main" val="143417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Mission of center</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844705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our software</a:t>
            </a:r>
            <a:r>
              <a:rPr lang="en-US" baseline="0" dirty="0" smtClean="0"/>
              <a:t> stack (toolkit/middleware/gateway) we are working on integration with other GIS workflows, like ArcGIS online. The campus has a license for ArcGIS online, so in the future, our users will be able to benefit from this tighter integration (like </a:t>
            </a:r>
            <a:r>
              <a:rPr lang="en-US" baseline="0" dirty="0" err="1" smtClean="0"/>
              <a:t>chosing</a:t>
            </a:r>
            <a:r>
              <a:rPr lang="en-US" baseline="0" dirty="0" smtClean="0"/>
              <a:t> where to process a model, or sending data layers between the Gateway and ArcGIS Online). For more info on ArcGIS Online at UIUC, contact James Whitacre at Scholarly Commons.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67834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quick breakdown of what features come from which research fields. CyberGIS connects spatial domain</a:t>
            </a:r>
            <a:r>
              <a:rPr lang="en-US" baseline="0" dirty="0" smtClean="0"/>
              <a:t> sciences to advanced CI.</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78870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423189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are living in a world of unprecedented data volume, variety, and velocity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why </a:t>
            </a:r>
            <a:r>
              <a:rPr lang="en-US" sz="1200" kern="1200" dirty="0" err="1" smtClean="0">
                <a:solidFill>
                  <a:schemeClr val="tx1"/>
                </a:solidFill>
                <a:latin typeface="+mn-lt"/>
                <a:ea typeface="+mn-ea"/>
                <a:cs typeface="+mn-cs"/>
              </a:rPr>
              <a:t>Hadoop</a:t>
            </a:r>
            <a:r>
              <a:rPr lang="en-US" sz="1200" kern="1200" dirty="0" smtClean="0">
                <a:solidFill>
                  <a:schemeClr val="tx1"/>
                </a:solidFill>
                <a:latin typeface="+mn-lt"/>
                <a:ea typeface="+mn-ea"/>
                <a:cs typeface="+mn-cs"/>
              </a:rPr>
              <a:t> comes in.</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1394553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Animations on slide, don’t mind the overlapping.</a:t>
            </a:r>
            <a:endParaRPr lang="en-US" dirty="0"/>
          </a:p>
        </p:txBody>
      </p:sp>
      <p:sp>
        <p:nvSpPr>
          <p:cNvPr id="4" name="Slide Number Placeholder 3"/>
          <p:cNvSpPr>
            <a:spLocks noGrp="1"/>
          </p:cNvSpPr>
          <p:nvPr>
            <p:ph type="sldNum" sz="quarter" idx="10"/>
          </p:nvPr>
        </p:nvSpPr>
        <p:spPr/>
        <p:txBody>
          <a:bodyPr/>
          <a:lstStyle/>
          <a:p>
            <a:fld id="{28BED822-0BB3-498C-B926-34036D85E160}" type="slidenum">
              <a:rPr lang="en-US" smtClean="0"/>
              <a:t>21</a:t>
            </a:fld>
            <a:endParaRPr lang="en-US"/>
          </a:p>
        </p:txBody>
      </p:sp>
    </p:spTree>
    <p:extLst>
      <p:ext uri="{BB962C8B-B14F-4D97-AF65-F5344CB8AC3E}">
        <p14:creationId xmlns:p14="http://schemas.microsoft.com/office/powerpoint/2010/main" val="19017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3875118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row</a:t>
            </a:r>
            <a:r>
              <a:rPr lang="en-US" baseline="0" dirty="0" smtClean="0"/>
              <a:t> represents one taxi, each pixel is one minute and 60 minutes, 12 hours a day.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1310660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the kind of computational/hardware resources that</a:t>
            </a:r>
            <a:r>
              <a:rPr lang="en-US" baseline="0" dirty="0" smtClean="0"/>
              <a:t> our group has made use of and can be targeted by the GISolve Open Service API / Middleware.</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42042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Tomlinson</a:t>
            </a:r>
            <a:r>
              <a:rPr lang="en-US" baseline="0" dirty="0" smtClean="0"/>
              <a:t> has been called the “Father of GIS” thanks to his leadership of the Canada Geographic Information System, the first computerized GIS.</a:t>
            </a:r>
          </a:p>
          <a:p>
            <a:r>
              <a:rPr lang="en-US" baseline="0" dirty="0" smtClean="0"/>
              <a:t>The </a:t>
            </a:r>
            <a:r>
              <a:rPr lang="en-US" baseline="0" dirty="0" err="1" smtClean="0"/>
              <a:t>Tflops</a:t>
            </a:r>
            <a:r>
              <a:rPr lang="en-US" baseline="0" dirty="0" smtClean="0"/>
              <a:t> number for ROGER is theoretical, it has not been benchmarked yet. It is undergoing testing now, and should be fully open for use before fall semester. For more information, contact Johnathan (</a:t>
            </a:r>
            <a:r>
              <a:rPr lang="en-US" baseline="0" dirty="0" err="1" smtClean="0"/>
              <a:t>jfr@Illinois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a:p>
        </p:txBody>
      </p:sp>
    </p:spTree>
    <p:extLst>
      <p:ext uri="{BB962C8B-B14F-4D97-AF65-F5344CB8AC3E}">
        <p14:creationId xmlns:p14="http://schemas.microsoft.com/office/powerpoint/2010/main" val="873365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25</a:t>
            </a:fld>
            <a:endParaRPr lang="en-US"/>
          </a:p>
        </p:txBody>
      </p:sp>
    </p:spTree>
    <p:extLst>
      <p:ext uri="{BB962C8B-B14F-4D97-AF65-F5344CB8AC3E}">
        <p14:creationId xmlns:p14="http://schemas.microsoft.com/office/powerpoint/2010/main" val="157187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what a Viewshed is. A GPU is a natural fit for this kind of operation, since they were initially designed for video games that need to do these visibility calculations many times a second.</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30</a:t>
            </a:fld>
            <a:endParaRPr lang="en-US"/>
          </a:p>
        </p:txBody>
      </p:sp>
    </p:spTree>
    <p:extLst>
      <p:ext uri="{BB962C8B-B14F-4D97-AF65-F5344CB8AC3E}">
        <p14:creationId xmlns:p14="http://schemas.microsoft.com/office/powerpoint/2010/main" val="1003767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a:t>
            </a:r>
            <a:r>
              <a:rPr lang="en-US" baseline="0" dirty="0" smtClean="0"/>
              <a:t> GA – Blue Waters</a:t>
            </a:r>
          </a:p>
          <a:p>
            <a:r>
              <a:rPr lang="en-US" baseline="0" dirty="0" smtClean="0"/>
              <a:t>Uses genetic algorithm to try to find optimum arrangement of census blocks into voting districts. Very computationally intensive so we run it on Blue Waters. Parallel GA is needed as an approximation of an optimum solution, since running every combination of units is intractable.</a:t>
            </a:r>
          </a:p>
          <a:p>
            <a:endParaRPr lang="en-US" baseline="0" dirty="0" smtClean="0"/>
          </a:p>
          <a:p>
            <a:r>
              <a:rPr lang="en-US" b="0" baseline="0" dirty="0" smtClean="0"/>
              <a:t>More background on intractability of finding perfect solution: the maximum number of computations is a factorial expansion, or “a </a:t>
            </a:r>
            <a:r>
              <a:rPr lang="en-US" b="0" baseline="0" dirty="0" err="1" smtClean="0"/>
              <a:t>Stirling</a:t>
            </a:r>
            <a:r>
              <a:rPr lang="en-US" b="0" baseline="0" dirty="0" smtClean="0"/>
              <a:t> Number of the Second Kind.” 100 voting districts into 8 combinations would be 5*10^85. There are 4104 voting districts in Minnesota. Don’t need to go into this detail, though.</a:t>
            </a:r>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a:p>
        </p:txBody>
      </p:sp>
    </p:spTree>
    <p:extLst>
      <p:ext uri="{BB962C8B-B14F-4D97-AF65-F5344CB8AC3E}">
        <p14:creationId xmlns:p14="http://schemas.microsoft.com/office/powerpoint/2010/main" val="421159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that TauDEM</a:t>
            </a:r>
            <a:r>
              <a:rPr lang="en-US" baseline="0" dirty="0" smtClean="0"/>
              <a:t> enables many kinds of hydrologic calculations based on elevation datasets. Right now, we’re running it on Trestles.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93735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Miscanthus</a:t>
            </a:r>
            <a:r>
              <a:rPr lang="en-US" dirty="0" smtClean="0"/>
              <a:t> Yield. </a:t>
            </a:r>
            <a:r>
              <a:rPr lang="en-US" dirty="0" err="1" smtClean="0"/>
              <a:t>Miscanthus</a:t>
            </a:r>
            <a:r>
              <a:rPr lang="en-US" dirty="0" smtClean="0"/>
              <a:t> is</a:t>
            </a:r>
            <a:r>
              <a:rPr lang="en-US" baseline="0" dirty="0" smtClean="0"/>
              <a:t> a tall grass that can grow over three meters in a season.</a:t>
            </a:r>
          </a:p>
          <a:p>
            <a:r>
              <a:rPr lang="en-US" sz="1200" b="0" i="0" kern="1200" dirty="0" smtClean="0">
                <a:solidFill>
                  <a:schemeClr val="tx1"/>
                </a:solidFill>
                <a:effectLst/>
                <a:latin typeface="+mn-lt"/>
                <a:ea typeface="+mn-ea"/>
                <a:cs typeface="+mn-cs"/>
              </a:rPr>
              <a:t>- Biomass supply chain optimization (BioScope) aims to facilitate large-scale biofuel production by improving biomass provision efficiency and effectiveness.</a:t>
            </a:r>
          </a:p>
          <a:p>
            <a:r>
              <a:rPr lang="en-US" sz="1200" b="0" i="0" kern="1200" dirty="0" smtClean="0">
                <a:solidFill>
                  <a:schemeClr val="tx1"/>
                </a:solidFill>
                <a:effectLst/>
                <a:latin typeface="+mn-lt"/>
                <a:ea typeface="+mn-ea"/>
                <a:cs typeface="+mn-cs"/>
              </a:rPr>
              <a:t>- The BioScope model optimizes a three-stage biomass provision system that includes farms, centralized storage and preprocessing (CSP) facilities, and </a:t>
            </a:r>
            <a:r>
              <a:rPr lang="en-US" sz="1200" b="0" i="0" kern="1200" dirty="0" err="1" smtClean="0">
                <a:solidFill>
                  <a:schemeClr val="tx1"/>
                </a:solidFill>
                <a:effectLst/>
                <a:latin typeface="+mn-lt"/>
                <a:ea typeface="+mn-ea"/>
                <a:cs typeface="+mn-cs"/>
              </a:rPr>
              <a:t>biorefineries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The model can minimize biomass provision costs by optimizing the numbers, locations, and capacities of facilities and biomass transportation patterns.</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33</a:t>
            </a:fld>
            <a:endParaRPr lang="en-US"/>
          </a:p>
        </p:txBody>
      </p:sp>
    </p:spTree>
    <p:extLst>
      <p:ext uri="{BB962C8B-B14F-4D97-AF65-F5344CB8AC3E}">
        <p14:creationId xmlns:p14="http://schemas.microsoft.com/office/powerpoint/2010/main" val="591262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EA409C-8C8A-4076-8A7A-9DF2FE7B44BC}" type="slidenum">
              <a:rPr lang="en-US" altLang="en-US">
                <a:latin typeface="Calibri" panose="020F0502020204030204" pitchFamily="34" charset="0"/>
              </a:rPr>
              <a:pPr/>
              <a:t>34</a:t>
            </a:fld>
            <a:endParaRPr lang="en-US" altLang="en-US">
              <a:latin typeface="Calibri" panose="020F0502020204030204" pitchFamily="34" charset="0"/>
            </a:endParaRPr>
          </a:p>
        </p:txBody>
      </p:sp>
    </p:spTree>
    <p:extLst>
      <p:ext uri="{BB962C8B-B14F-4D97-AF65-F5344CB8AC3E}">
        <p14:creationId xmlns:p14="http://schemas.microsoft.com/office/powerpoint/2010/main" val="739537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create their accounts now if they haven’t already.</a:t>
            </a:r>
          </a:p>
          <a:p>
            <a:endParaRPr lang="en-US" dirty="0" smtClean="0"/>
          </a:p>
          <a:p>
            <a:r>
              <a:rPr lang="en-US" dirty="0" smtClean="0"/>
              <a:t>TauDEM only if we have time available, but you</a:t>
            </a:r>
            <a:r>
              <a:rPr lang="en-US" baseline="0" dirty="0" smtClean="0"/>
              <a:t> have those materials in your handouts and on the link provided in the cover page. Please fill out an evaluation form in your folders before you leave.</a:t>
            </a:r>
          </a:p>
          <a:p>
            <a:endParaRPr lang="en-US" baseline="0" dirty="0" smtClean="0"/>
          </a:p>
          <a:p>
            <a:r>
              <a:rPr lang="en-US" baseline="0" dirty="0" smtClean="0"/>
              <a:t>Note that TauDEM takes awhile to run because there are many jobs in the queue. If you want to see some TauDEM results, you can use the example results account on the cover page. Do submit your own job on your own account first, though, so you understand what you’re looking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35</a:t>
            </a:fld>
            <a:endParaRPr lang="en-US"/>
          </a:p>
        </p:txBody>
      </p:sp>
    </p:spTree>
    <p:extLst>
      <p:ext uri="{BB962C8B-B14F-4D97-AF65-F5344CB8AC3E}">
        <p14:creationId xmlns:p14="http://schemas.microsoft.com/office/powerpoint/2010/main" val="59568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a:t>
            </a:fld>
            <a:endParaRPr lang="en-US"/>
          </a:p>
        </p:txBody>
      </p:sp>
    </p:spTree>
    <p:extLst>
      <p:ext uri="{BB962C8B-B14F-4D97-AF65-F5344CB8AC3E}">
        <p14:creationId xmlns:p14="http://schemas.microsoft.com/office/powerpoint/2010/main" val="3012795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create their accounts now if they haven’t already.</a:t>
            </a:r>
          </a:p>
          <a:p>
            <a:endParaRPr lang="en-US" dirty="0" smtClean="0"/>
          </a:p>
          <a:p>
            <a:r>
              <a:rPr lang="en-US" dirty="0" smtClean="0"/>
              <a:t>TauDEM only if we have time available, but you</a:t>
            </a:r>
            <a:r>
              <a:rPr lang="en-US" baseline="0" dirty="0" smtClean="0"/>
              <a:t> have those materials in your handouts and on the link provided in the cover page. Please fill out an evaluation form in your folders before you leave.</a:t>
            </a:r>
          </a:p>
          <a:p>
            <a:endParaRPr lang="en-US" baseline="0" dirty="0" smtClean="0"/>
          </a:p>
          <a:p>
            <a:r>
              <a:rPr lang="en-US" baseline="0" dirty="0" smtClean="0"/>
              <a:t>Note that TauDEM takes awhile to run because there are many jobs in the queue. If you want to see some TauDEM results, you can use the example results account on the cover page. Do submit your own job on your own account first, though, so you understand what you’re looking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36</a:t>
            </a:fld>
            <a:endParaRPr lang="en-US"/>
          </a:p>
        </p:txBody>
      </p:sp>
    </p:spTree>
    <p:extLst>
      <p:ext uri="{BB962C8B-B14F-4D97-AF65-F5344CB8AC3E}">
        <p14:creationId xmlns:p14="http://schemas.microsoft.com/office/powerpoint/2010/main" val="3641438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3024022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side: many components of GIS. It’s data, computer networks, academics and professionals… spatial data has special concerns that other kinds of data</a:t>
            </a:r>
            <a:r>
              <a:rPr lang="en-US" baseline="0" dirty="0" smtClean="0"/>
              <a:t> like tables don’t have. Need to decide how to represent it, determine if data values are spatially dependent/</a:t>
            </a:r>
            <a:r>
              <a:rPr lang="en-US" baseline="0" dirty="0" err="1" smtClean="0"/>
              <a:t>autocorrelated</a:t>
            </a:r>
            <a:r>
              <a:rPr lang="en-US" baseline="0" dirty="0" smtClean="0"/>
              <a:t>, locations are often sensitive in terms of privacy…</a:t>
            </a:r>
          </a:p>
          <a:p>
            <a:endParaRPr lang="en-US" baseline="0" dirty="0" smtClean="0"/>
          </a:p>
          <a:p>
            <a:r>
              <a:rPr lang="en-US" baseline="0" dirty="0" smtClean="0"/>
              <a:t>Right: a report on impact of geospatial services. Nearly every major company is employing spatial decision making, and everyday people are making on-the-fly spatial decisions enabled by maps and apps on their smartphones.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247768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CyberGIS</a:t>
            </a:r>
            <a:r>
              <a:rPr lang="en-US" sz="1200" b="0" i="0" u="none" strike="noStrike" kern="1200" baseline="0" dirty="0" smtClean="0">
                <a:solidFill>
                  <a:schemeClr val="tx1"/>
                </a:solidFill>
                <a:latin typeface="+mn-lt"/>
                <a:ea typeface="+mn-ea"/>
                <a:cs typeface="+mn-cs"/>
              </a:rPr>
              <a:t> more focuses on Spatial thinking.</a:t>
            </a:r>
          </a:p>
          <a:p>
            <a:r>
              <a:rPr lang="en-US" sz="1200" b="0" i="0" u="none" strike="noStrike" kern="1200" baseline="0" dirty="0" smtClean="0">
                <a:solidFill>
                  <a:schemeClr val="tx1"/>
                </a:solidFill>
                <a:latin typeface="+mn-lt"/>
                <a:ea typeface="+mn-ea"/>
                <a:cs typeface="+mn-cs"/>
              </a:rPr>
              <a:t>These advanced technologies not only bring forth computational</a:t>
            </a:r>
          </a:p>
          <a:p>
            <a:r>
              <a:rPr lang="en-US" sz="1200" b="0" i="0" u="none" strike="noStrike" kern="1200" baseline="0" dirty="0" smtClean="0">
                <a:solidFill>
                  <a:schemeClr val="tx1"/>
                </a:solidFill>
                <a:latin typeface="+mn-lt"/>
                <a:ea typeface="+mn-ea"/>
                <a:cs typeface="+mn-cs"/>
              </a:rPr>
              <a:t>innovation such as geospatial optimization and simulation, but also</a:t>
            </a:r>
          </a:p>
          <a:p>
            <a:r>
              <a:rPr lang="en-US" sz="1200" b="0" i="0" u="none" strike="noStrike" kern="1200" baseline="0" dirty="0" smtClean="0">
                <a:solidFill>
                  <a:schemeClr val="tx1"/>
                </a:solidFill>
                <a:latin typeface="+mn-lt"/>
                <a:ea typeface="+mn-ea"/>
                <a:cs typeface="+mn-cs"/>
              </a:rPr>
              <a:t>yield actionable insight from big data. </a:t>
            </a:r>
            <a:r>
              <a:rPr lang="en-US" sz="1200" b="0" i="0" u="none" strike="noStrike" kern="1200" baseline="0" dirty="0" err="1" smtClean="0">
                <a:solidFill>
                  <a:schemeClr val="tx1"/>
                </a:solidFill>
                <a:latin typeface="+mn-lt"/>
                <a:ea typeface="+mn-ea"/>
                <a:cs typeface="+mn-cs"/>
              </a:rPr>
              <a:t>GIScience</a:t>
            </a:r>
            <a:r>
              <a:rPr lang="en-US" sz="1200" b="0" i="0" u="none" strike="noStrike" kern="1200" baseline="0" dirty="0" smtClean="0">
                <a:solidFill>
                  <a:schemeClr val="tx1"/>
                </a:solidFill>
                <a:latin typeface="+mn-lt"/>
                <a:ea typeface="+mn-ea"/>
                <a:cs typeface="+mn-cs"/>
              </a:rPr>
              <a:t> therefore seeks today to resolve</a:t>
            </a:r>
          </a:p>
          <a:p>
            <a:r>
              <a:rPr lang="en-US" sz="1200" b="0" i="0" u="none" strike="noStrike" kern="1200" baseline="0" dirty="0" smtClean="0">
                <a:solidFill>
                  <a:schemeClr val="tx1"/>
                </a:solidFill>
                <a:latin typeface="+mn-lt"/>
                <a:ea typeface="+mn-ea"/>
                <a:cs typeface="+mn-cs"/>
              </a:rPr>
              <a:t>problems of dealing with and analyzing heterogeneous spatial data, integrating</a:t>
            </a:r>
          </a:p>
          <a:p>
            <a:r>
              <a:rPr lang="en-US" sz="1200" b="0" i="0" u="none" strike="noStrike" kern="1200" baseline="0" dirty="0" smtClean="0">
                <a:solidFill>
                  <a:schemeClr val="tx1"/>
                </a:solidFill>
                <a:latin typeface="+mn-lt"/>
                <a:ea typeface="+mn-ea"/>
                <a:cs typeface="+mn-cs"/>
              </a:rPr>
              <a:t>and synthesizing diverse data sources, and orchestrating collaboration, rather</a:t>
            </a:r>
          </a:p>
          <a:p>
            <a:r>
              <a:rPr lang="en-US" sz="1200" b="0" i="0" u="none" strike="noStrike" kern="1200" baseline="0" dirty="0" smtClean="0">
                <a:solidFill>
                  <a:schemeClr val="tx1"/>
                </a:solidFill>
                <a:latin typeface="+mn-lt"/>
                <a:ea typeface="+mn-ea"/>
                <a:cs typeface="+mn-cs"/>
              </a:rPr>
              <a:t>than data collection and pre-processing.</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83042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CyberGIS is Geographic information science and systems based on advanced cyberinfrastructure</a:t>
            </a:r>
          </a:p>
          <a:p>
            <a:endParaRPr lang="en-US" dirty="0"/>
          </a:p>
        </p:txBody>
      </p:sp>
      <p:sp>
        <p:nvSpPr>
          <p:cNvPr id="4" name="Slide Number Placeholder 3"/>
          <p:cNvSpPr>
            <a:spLocks noGrp="1"/>
          </p:cNvSpPr>
          <p:nvPr>
            <p:ph type="sldNum" sz="quarter" idx="10"/>
          </p:nvPr>
        </p:nvSpPr>
        <p:spPr/>
        <p:txBody>
          <a:bodyPr/>
          <a:lstStyle/>
          <a:p>
            <a:fld id="{7F5BC09D-6F6D-4F11-86C2-B0649BFB24F5}" type="slidenum">
              <a:rPr lang="en-US" altLang="en-US" smtClean="0"/>
              <a:pPr/>
              <a:t>7</a:t>
            </a:fld>
            <a:endParaRPr lang="en-US" altLang="en-US"/>
          </a:p>
        </p:txBody>
      </p:sp>
    </p:spTree>
    <p:extLst>
      <p:ext uri="{BB962C8B-B14F-4D97-AF65-F5344CB8AC3E}">
        <p14:creationId xmlns:p14="http://schemas.microsoft.com/office/powerpoint/2010/main" val="4133183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9D37342-1F22-DE4D-A609-E04D59DB3CCA}" type="slidenum">
              <a:rPr lang="zh-CN" altLang="en-US" sz="1200"/>
              <a:pPr/>
              <a:t>8</a:t>
            </a:fld>
            <a:endParaRPr lang="en-US" altLang="zh-CN" sz="1200"/>
          </a:p>
        </p:txBody>
      </p:sp>
      <p:sp>
        <p:nvSpPr>
          <p:cNvPr id="39938" name="Rectangle 2"/>
          <p:cNvSpPr>
            <a:spLocks noGrp="1" noRot="1" noChangeAspect="1" noChangeArrowheads="1" noTextEdit="1"/>
          </p:cNvSpPr>
          <p:nvPr>
            <p:ph type="sldImg"/>
          </p:nvPr>
        </p:nvSpPr>
        <p:spPr>
          <a:xfrm>
            <a:off x="1143000" y="684213"/>
            <a:ext cx="4572000" cy="3429000"/>
          </a:xfrm>
          <a:ln/>
        </p:spPr>
      </p:sp>
      <p:sp>
        <p:nvSpPr>
          <p:cNvPr id="39939" name="Rectangle 3"/>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altLang="zh-CN" dirty="0" smtClean="0">
                <a:ea typeface="ＭＳ Ｐゴシック" charset="0"/>
              </a:rPr>
              <a:t>Recommend</a:t>
            </a:r>
            <a:r>
              <a:rPr lang="en-US" altLang="zh-CN" baseline="0" dirty="0" smtClean="0">
                <a:ea typeface="ＭＳ Ｐゴシック" charset="0"/>
              </a:rPr>
              <a:t> to take a detailed look at these resources</a:t>
            </a:r>
            <a:endParaRPr lang="en-US" altLang="zh-CN" dirty="0" smtClean="0">
              <a:ea typeface="ＭＳ Ｐゴシック" charset="0"/>
            </a:endParaRPr>
          </a:p>
          <a:p>
            <a:pPr eaLnBrk="1" hangingPunct="1"/>
            <a:endParaRPr lang="en-US" altLang="zh-CN" dirty="0" smtClean="0">
              <a:ea typeface="ＭＳ Ｐゴシック" charset="0"/>
            </a:endParaRPr>
          </a:p>
          <a:p>
            <a:pPr eaLnBrk="1" hangingPunct="1"/>
            <a:r>
              <a:rPr lang="en-US" altLang="zh-CN" dirty="0" smtClean="0">
                <a:ea typeface="ＭＳ Ｐゴシック" charset="0"/>
              </a:rPr>
              <a:t>Three pillar CyberGIS</a:t>
            </a:r>
            <a:r>
              <a:rPr lang="en-US" altLang="zh-CN" baseline="0" dirty="0" smtClean="0">
                <a:ea typeface="ＭＳ Ｐゴシック" charset="0"/>
              </a:rPr>
              <a:t> </a:t>
            </a:r>
            <a:r>
              <a:rPr lang="en-US" altLang="zh-CN" baseline="0" dirty="0" err="1" smtClean="0">
                <a:ea typeface="ＭＳ Ｐゴシック" charset="0"/>
              </a:rPr>
              <a:t>artichteture</a:t>
            </a:r>
            <a:r>
              <a:rPr lang="en-US" altLang="zh-CN" baseline="0" dirty="0" smtClean="0">
                <a:ea typeface="ＭＳ Ｐゴシック" charset="0"/>
              </a:rPr>
              <a:t> </a:t>
            </a:r>
            <a:endParaRPr lang="en-US" altLang="zh-CN" dirty="0" smtClean="0">
              <a:ea typeface="ＭＳ Ｐゴシック" charset="0"/>
            </a:endParaRPr>
          </a:p>
          <a:p>
            <a:pPr eaLnBrk="1" hangingPunct="1"/>
            <a:r>
              <a:rPr lang="en-US" altLang="zh-CN" dirty="0" smtClean="0">
                <a:ea typeface="ＭＳ Ｐゴシック" charset="0"/>
              </a:rPr>
              <a:t>The main part of this is the three parts of the software stack:</a:t>
            </a:r>
          </a:p>
          <a:p>
            <a:pPr eaLnBrk="1" hangingPunct="1"/>
            <a:r>
              <a:rPr lang="en-US" altLang="zh-CN" dirty="0" smtClean="0">
                <a:ea typeface="ＭＳ Ｐゴシック" charset="0"/>
              </a:rPr>
              <a:t>1 – Toolkit:</a:t>
            </a:r>
            <a:r>
              <a:rPr lang="en-US" altLang="zh-CN" baseline="0" dirty="0" smtClean="0">
                <a:ea typeface="ＭＳ Ｐゴシック" charset="0"/>
              </a:rPr>
              <a:t> actual processing code that runs on clusters. Open source.</a:t>
            </a:r>
          </a:p>
          <a:p>
            <a:pPr eaLnBrk="1" hangingPunct="1"/>
            <a:r>
              <a:rPr lang="en-US" altLang="zh-CN" baseline="0" dirty="0" smtClean="0">
                <a:ea typeface="ＭＳ Ｐゴシック" charset="0"/>
              </a:rPr>
              <a:t>2 – Middleware: tracks and assigns jobs on diverse kinds of computing resources. GIS programmers don’t have to know the particularities of one system vs. another; the middleware takes care of that.</a:t>
            </a:r>
          </a:p>
          <a:p>
            <a:pPr eaLnBrk="1" hangingPunct="1"/>
            <a:r>
              <a:rPr lang="en-US" altLang="zh-CN" baseline="0" dirty="0" smtClean="0">
                <a:ea typeface="ＭＳ Ｐゴシック" charset="0"/>
              </a:rPr>
              <a:t>3 – Gateway: easy to use web interface for building CyberGIS jobs, which hands them off to the middleware.</a:t>
            </a:r>
            <a:endParaRPr lang="zh-CN" altLang="en-US" dirty="0">
              <a:ea typeface="ＭＳ Ｐゴシック" charset="0"/>
            </a:endParaRPr>
          </a:p>
        </p:txBody>
      </p:sp>
    </p:spTree>
    <p:extLst>
      <p:ext uri="{BB962C8B-B14F-4D97-AF65-F5344CB8AC3E}">
        <p14:creationId xmlns:p14="http://schemas.microsoft.com/office/powerpoint/2010/main" val="424718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Gateway</a:t>
            </a:r>
            <a:r>
              <a:rPr lang="en-US" baseline="0" dirty="0" smtClean="0"/>
              <a:t> and Sandbox</a:t>
            </a:r>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234272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1/25/2016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t>National Center for Supercomputing Applications</a:t>
            </a:r>
            <a:endParaRPr lang="en-US" b="0" i="0">
              <a:latin typeface="Times" pitchFamily="18" charset="0"/>
            </a:endParaRPr>
          </a:p>
        </p:txBody>
      </p:sp>
    </p:spTree>
    <p:extLst>
      <p:ext uri="{BB962C8B-B14F-4D97-AF65-F5344CB8AC3E}">
        <p14:creationId xmlns:p14="http://schemas.microsoft.com/office/powerpoint/2010/main" val="109893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1/25/2016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1/25/2016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1/25/2016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blogs.esri.com/esri/arcgis/2013/10/01/what-is-cybergi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nfb.ca/film/data_for_decisio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hyperlink" Target="https://goo.gl/8MpYC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oxera.com/Oxera/media/Oxera/downloads/reports/What-is-the-economic-impact-of-Geo-services_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opensciencegrid.org/"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lakjeewa.blogspot.com/2011/09/what-is-cloud-computing.html" TargetMode="External"/><Relationship Id="rId5" Type="http://schemas.openxmlformats.org/officeDocument/2006/relationships/image" Target="../media/image5.png"/><Relationship Id="rId10" Type="http://schemas.openxmlformats.org/officeDocument/2006/relationships/hyperlink" Target="http://www.ncsa.illinois.edu/BlueWaters/" TargetMode="External"/><Relationship Id="rId4" Type="http://schemas.openxmlformats.org/officeDocument/2006/relationships/hyperlink" Target="http://www.teragrid.org/"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1574799"/>
          </a:xfrm>
        </p:spPr>
        <p:txBody>
          <a:bodyPr/>
          <a:lstStyle/>
          <a:p>
            <a:pPr>
              <a:lnSpc>
                <a:spcPct val="80000"/>
              </a:lnSpc>
              <a:spcBef>
                <a:spcPts val="450"/>
              </a:spcBef>
              <a:defRPr/>
            </a:pPr>
            <a:r>
              <a:rPr lang="en-US" sz="4000" b="1" dirty="0" smtClean="0"/>
              <a:t>Introduction to CyberGIS</a:t>
            </a:r>
            <a:endParaRPr lang="en-US" sz="4000" b="1" i="1" dirty="0">
              <a:latin typeface="Tahoma"/>
              <a:cs typeface="Tahoma"/>
            </a:endParaRPr>
          </a:p>
        </p:txBody>
      </p:sp>
      <p:sp>
        <p:nvSpPr>
          <p:cNvPr id="5" name="Rectangle 4"/>
          <p:cNvSpPr txBox="1">
            <a:spLocks noChangeArrowheads="1"/>
          </p:cNvSpPr>
          <p:nvPr/>
        </p:nvSpPr>
        <p:spPr>
          <a:xfrm>
            <a:off x="457200" y="2933700"/>
            <a:ext cx="82169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smtClean="0">
              <a:latin typeface="Tahoma" charset="0"/>
            </a:endParaRPr>
          </a:p>
          <a:p>
            <a:pPr>
              <a:lnSpc>
                <a:spcPct val="80000"/>
              </a:lnSpc>
              <a:buFont typeface="Wingdings" charset="0"/>
              <a:buNone/>
              <a:defRPr/>
            </a:pPr>
            <a:r>
              <a:rPr lang="en-US" dirty="0" smtClean="0">
                <a:latin typeface="+mn-lt"/>
              </a:rPr>
              <a:t>Dr. Junjun Yin</a:t>
            </a:r>
          </a:p>
          <a:p>
            <a:pPr>
              <a:lnSpc>
                <a:spcPct val="80000"/>
              </a:lnSpc>
              <a:spcBef>
                <a:spcPts val="450"/>
              </a:spcBef>
              <a:buFont typeface="Wingdings" charset="0"/>
              <a:buNone/>
              <a:defRPr/>
            </a:pPr>
            <a:endParaRPr lang="en-US" sz="1800" i="1" dirty="0" smtClean="0">
              <a:latin typeface="+mn-lt"/>
              <a:cs typeface="Tahoma"/>
            </a:endParaRPr>
          </a:p>
          <a:p>
            <a:pPr>
              <a:lnSpc>
                <a:spcPct val="80000"/>
              </a:lnSpc>
              <a:spcBef>
                <a:spcPts val="450"/>
              </a:spcBef>
              <a:buFont typeface="Wingdings" charset="0"/>
              <a:buNone/>
              <a:defRPr/>
            </a:pPr>
            <a:r>
              <a:rPr lang="en-US" sz="1800" i="1" dirty="0" smtClean="0">
                <a:latin typeface="+mn-lt"/>
                <a:cs typeface="Tahoma"/>
              </a:rPr>
              <a:t>CyberGIS Center for Advanced Digital and Spatial Studies</a:t>
            </a:r>
          </a:p>
          <a:p>
            <a:pPr>
              <a:lnSpc>
                <a:spcPct val="80000"/>
              </a:lnSpc>
              <a:spcBef>
                <a:spcPts val="450"/>
              </a:spcBef>
              <a:buFont typeface="Wingdings" charset="0"/>
              <a:buNone/>
              <a:defRPr/>
            </a:pPr>
            <a:r>
              <a:rPr lang="en-US" sz="1800" i="1" dirty="0" smtClean="0">
                <a:latin typeface="+mn-lt"/>
                <a:cs typeface="Tahoma"/>
              </a:rPr>
              <a:t>Department of Geography and Geographic Information Science</a:t>
            </a:r>
          </a:p>
          <a:p>
            <a:pPr>
              <a:lnSpc>
                <a:spcPct val="80000"/>
              </a:lnSpc>
              <a:spcBef>
                <a:spcPts val="450"/>
              </a:spcBef>
              <a:buFont typeface="Wingdings" charset="0"/>
              <a:buNone/>
              <a:defRPr/>
            </a:pPr>
            <a:r>
              <a:rPr lang="en-US" sz="1800" i="1" dirty="0" smtClean="0">
                <a:latin typeface="+mn-lt"/>
                <a:cs typeface="Tahoma"/>
              </a:rPr>
              <a:t>National Center for Supercomputing Applications</a:t>
            </a:r>
          </a:p>
          <a:p>
            <a:pPr>
              <a:lnSpc>
                <a:spcPct val="80000"/>
              </a:lnSpc>
              <a:spcBef>
                <a:spcPts val="450"/>
              </a:spcBef>
              <a:buFont typeface="Wingdings" charset="0"/>
              <a:buNone/>
              <a:defRPr/>
            </a:pPr>
            <a:r>
              <a:rPr lang="en-US" sz="1800" i="1" dirty="0" smtClean="0">
                <a:latin typeface="+mn-lt"/>
                <a:cs typeface="Tahoma"/>
              </a:rPr>
              <a:t>University of Illinois at Urbana-Champaign, IL, 61801, USA</a:t>
            </a:r>
          </a:p>
          <a:p>
            <a:pPr>
              <a:lnSpc>
                <a:spcPct val="80000"/>
              </a:lnSpc>
              <a:spcBef>
                <a:spcPts val="450"/>
              </a:spcBef>
              <a:buFont typeface="Wingdings" charset="0"/>
              <a:buNone/>
              <a:defRPr/>
            </a:pPr>
            <a:endParaRPr lang="en-US" sz="1800" i="1" dirty="0" smtClean="0">
              <a:latin typeface="+mn-lt"/>
              <a:cs typeface="Tahoma"/>
            </a:endParaRPr>
          </a:p>
          <a:p>
            <a:pPr>
              <a:lnSpc>
                <a:spcPct val="80000"/>
              </a:lnSpc>
              <a:spcBef>
                <a:spcPts val="450"/>
              </a:spcBef>
              <a:buFont typeface="Wingdings" charset="0"/>
              <a:buNone/>
              <a:defRPr/>
            </a:pPr>
            <a:r>
              <a:rPr lang="en-US" sz="1800" i="1" dirty="0" smtClean="0">
                <a:latin typeface="+mn-lt"/>
                <a:cs typeface="Tahoma"/>
              </a:rPr>
              <a:t>January 19, 2016</a:t>
            </a:r>
          </a:p>
        </p:txBody>
      </p:sp>
    </p:spTree>
    <p:extLst>
      <p:ext uri="{BB962C8B-B14F-4D97-AF65-F5344CB8AC3E}">
        <p14:creationId xmlns:p14="http://schemas.microsoft.com/office/powerpoint/2010/main" val="3234867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578382"/>
          </a:xfrm>
        </p:spPr>
        <p:txBody>
          <a:bodyPr/>
          <a:lstStyle/>
          <a:p>
            <a:r>
              <a:rPr lang="en-US" b="1" dirty="0" smtClean="0"/>
              <a:t>CyberGIS Gateway</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pic>
        <p:nvPicPr>
          <p:cNvPr id="5" name="Picture 4"/>
          <p:cNvPicPr>
            <a:picLocks noChangeAspect="1"/>
          </p:cNvPicPr>
          <p:nvPr/>
        </p:nvPicPr>
        <p:blipFill rotWithShape="1">
          <a:blip r:embed="rId3"/>
          <a:srcRect t="-1" b="6468"/>
          <a:stretch/>
        </p:blipFill>
        <p:spPr>
          <a:xfrm>
            <a:off x="1157430" y="1399649"/>
            <a:ext cx="6829141" cy="5105323"/>
          </a:xfrm>
          <a:prstGeom prst="rect">
            <a:avLst/>
          </a:prstGeom>
        </p:spPr>
      </p:pic>
      <p:sp>
        <p:nvSpPr>
          <p:cNvPr id="3" name="Rectangle 2"/>
          <p:cNvSpPr/>
          <p:nvPr/>
        </p:nvSpPr>
        <p:spPr>
          <a:xfrm>
            <a:off x="0" y="6494456"/>
            <a:ext cx="4728089" cy="369332"/>
          </a:xfrm>
          <a:prstGeom prst="rect">
            <a:avLst/>
          </a:prstGeom>
        </p:spPr>
        <p:txBody>
          <a:bodyPr wrap="none">
            <a:spAutoFit/>
          </a:bodyPr>
          <a:lstStyle/>
          <a:p>
            <a:r>
              <a:rPr lang="en-US" dirty="0" smtClean="0"/>
              <a:t>gateway.cybergis.org | sandbox.cybergis.org</a:t>
            </a:r>
            <a:endParaRPr lang="en-US" dirty="0"/>
          </a:p>
        </p:txBody>
      </p:sp>
    </p:spTree>
    <p:extLst>
      <p:ext uri="{BB962C8B-B14F-4D97-AF65-F5344CB8AC3E}">
        <p14:creationId xmlns:p14="http://schemas.microsoft.com/office/powerpoint/2010/main" val="4122602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GISolve Middleware</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11</a:t>
            </a:fld>
            <a:endParaRPr lang="en-US" sz="1000" b="0" dirty="0" smtClean="0">
              <a:latin typeface="Tahoma" charset="0"/>
            </a:endParaRPr>
          </a:p>
        </p:txBody>
      </p:sp>
      <p:pic>
        <p:nvPicPr>
          <p:cNvPr id="5" name="Picture 4"/>
          <p:cNvPicPr>
            <a:picLocks noChangeAspect="1"/>
          </p:cNvPicPr>
          <p:nvPr/>
        </p:nvPicPr>
        <p:blipFill rotWithShape="1">
          <a:blip r:embed="rId3"/>
          <a:srcRect b="32927"/>
          <a:stretch/>
        </p:blipFill>
        <p:spPr>
          <a:xfrm>
            <a:off x="1287462" y="1534928"/>
            <a:ext cx="6696075" cy="502791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0" y="6492240"/>
            <a:ext cx="8194876" cy="369332"/>
          </a:xfrm>
          <a:prstGeom prst="rect">
            <a:avLst/>
          </a:prstGeom>
        </p:spPr>
        <p:txBody>
          <a:bodyPr wrap="square">
            <a:spAutoFit/>
          </a:bodyPr>
          <a:lstStyle/>
          <a:p>
            <a:r>
              <a:rPr lang="en-US" dirty="0" smtClean="0"/>
              <a:t>www.cigi.illinois.edu/dokuwiki/doku.php/projects/gisolve/index</a:t>
            </a:r>
            <a:endParaRPr lang="en-US" dirty="0"/>
          </a:p>
        </p:txBody>
      </p:sp>
    </p:spTree>
    <p:extLst>
      <p:ext uri="{BB962C8B-B14F-4D97-AF65-F5344CB8AC3E}">
        <p14:creationId xmlns:p14="http://schemas.microsoft.com/office/powerpoint/2010/main" val="3852766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588433"/>
          </a:xfrm>
        </p:spPr>
        <p:txBody>
          <a:bodyPr/>
          <a:lstStyle/>
          <a:p>
            <a:r>
              <a:rPr lang="en-US" b="1" dirty="0" smtClean="0"/>
              <a:t>CyberGIS Toolkit</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pic>
        <p:nvPicPr>
          <p:cNvPr id="5" name="Picture 4"/>
          <p:cNvPicPr>
            <a:picLocks noChangeAspect="1"/>
          </p:cNvPicPr>
          <p:nvPr/>
        </p:nvPicPr>
        <p:blipFill rotWithShape="1">
          <a:blip r:embed="rId3"/>
          <a:srcRect b="5205"/>
          <a:stretch/>
        </p:blipFill>
        <p:spPr>
          <a:xfrm>
            <a:off x="1163717" y="1409700"/>
            <a:ext cx="6816566" cy="5164720"/>
          </a:xfrm>
          <a:prstGeom prst="rect">
            <a:avLst/>
          </a:prstGeom>
        </p:spPr>
      </p:pic>
      <p:sp>
        <p:nvSpPr>
          <p:cNvPr id="6" name="Rectangle 5"/>
          <p:cNvSpPr/>
          <p:nvPr/>
        </p:nvSpPr>
        <p:spPr>
          <a:xfrm>
            <a:off x="0" y="6492240"/>
            <a:ext cx="6197600" cy="369332"/>
          </a:xfrm>
          <a:prstGeom prst="rect">
            <a:avLst/>
          </a:prstGeom>
        </p:spPr>
        <p:txBody>
          <a:bodyPr wrap="square">
            <a:spAutoFit/>
          </a:bodyPr>
          <a:lstStyle/>
          <a:p>
            <a:r>
              <a:rPr lang="en-US" dirty="0" smtClean="0"/>
              <a:t>cybergis.cigi.uiuc.edu/</a:t>
            </a:r>
            <a:r>
              <a:rPr lang="en-US" dirty="0" err="1" smtClean="0"/>
              <a:t>cyberGISwiki</a:t>
            </a:r>
            <a:r>
              <a:rPr lang="en-US" dirty="0" smtClean="0"/>
              <a:t>/</a:t>
            </a:r>
            <a:r>
              <a:rPr lang="en-US" dirty="0" err="1" smtClean="0"/>
              <a:t>doku.php</a:t>
            </a:r>
            <a:r>
              <a:rPr lang="en-US" dirty="0" smtClean="0"/>
              <a:t>/</a:t>
            </a:r>
            <a:r>
              <a:rPr lang="en-US" dirty="0" err="1" smtClean="0"/>
              <a:t>ct</a:t>
            </a:r>
            <a:endParaRPr lang="en-US" dirty="0"/>
          </a:p>
        </p:txBody>
      </p:sp>
    </p:spTree>
    <p:extLst>
      <p:ext uri="{BB962C8B-B14F-4D97-AF65-F5344CB8AC3E}">
        <p14:creationId xmlns:p14="http://schemas.microsoft.com/office/powerpoint/2010/main" val="1440403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588433"/>
          </a:xfrm>
        </p:spPr>
        <p:txBody>
          <a:bodyPr/>
          <a:lstStyle/>
          <a:p>
            <a:r>
              <a:rPr lang="en-US" b="1" dirty="0" smtClean="0"/>
              <a:t>CyberGIS Toolkit</a:t>
            </a:r>
            <a:endParaRPr lang="en-US" b="1"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737" y="1409700"/>
            <a:ext cx="7640526" cy="4805363"/>
          </a:xfrm>
        </p:spPr>
      </p:pic>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13</a:t>
            </a:fld>
            <a:endParaRPr lang="en-US" sz="1000" b="0" dirty="0" smtClean="0">
              <a:latin typeface="Tahoma" charset="0"/>
            </a:endParaRPr>
          </a:p>
        </p:txBody>
      </p:sp>
      <p:sp>
        <p:nvSpPr>
          <p:cNvPr id="8" name="TextBox 7"/>
          <p:cNvSpPr txBox="1"/>
          <p:nvPr/>
        </p:nvSpPr>
        <p:spPr>
          <a:xfrm>
            <a:off x="2997200" y="6215063"/>
            <a:ext cx="3423920" cy="646331"/>
          </a:xfrm>
          <a:prstGeom prst="rect">
            <a:avLst/>
          </a:prstGeom>
          <a:noFill/>
        </p:spPr>
        <p:txBody>
          <a:bodyPr wrap="square" rtlCol="0">
            <a:spAutoFit/>
          </a:bodyPr>
          <a:lstStyle/>
          <a:p>
            <a:pPr algn="ctr"/>
            <a:r>
              <a:rPr lang="en-US" dirty="0"/>
              <a:t>CyberGIS </a:t>
            </a:r>
            <a:r>
              <a:rPr lang="en-US" dirty="0" smtClean="0"/>
              <a:t>architecture</a:t>
            </a:r>
          </a:p>
          <a:p>
            <a:pPr algn="ctr"/>
            <a:r>
              <a:rPr lang="en-US" dirty="0" smtClean="0"/>
              <a:t>(source: Wang et al., 2013)</a:t>
            </a:r>
            <a:endParaRPr lang="en-US" dirty="0"/>
          </a:p>
        </p:txBody>
      </p:sp>
    </p:spTree>
    <p:extLst>
      <p:ext uri="{BB962C8B-B14F-4D97-AF65-F5344CB8AC3E}">
        <p14:creationId xmlns:p14="http://schemas.microsoft.com/office/powerpoint/2010/main" val="2002596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Terminologies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dirty="0"/>
              <a:t>Cloud computing</a:t>
            </a:r>
          </a:p>
          <a:p>
            <a:r>
              <a:rPr lang="en-US" dirty="0" smtClean="0"/>
              <a:t>High performance computing</a:t>
            </a:r>
          </a:p>
          <a:p>
            <a:r>
              <a:rPr lang="en-US" dirty="0"/>
              <a:t>High-throughput computing</a:t>
            </a:r>
            <a:endParaRPr lang="en-US" dirty="0" smtClean="0"/>
          </a:p>
          <a:p>
            <a:r>
              <a:rPr lang="en-US" dirty="0" smtClean="0"/>
              <a:t>Distributed computing</a:t>
            </a:r>
          </a:p>
          <a:p>
            <a:pPr lvl="1"/>
            <a:r>
              <a:rPr lang="en-US" dirty="0" smtClean="0"/>
              <a:t>Hadoop and Spark</a:t>
            </a:r>
          </a:p>
          <a:p>
            <a:pPr lvl="1"/>
            <a:r>
              <a:rPr lang="en-US" dirty="0" smtClean="0"/>
              <a:t>Non-relational database (NoSQL)</a:t>
            </a:r>
          </a:p>
          <a:p>
            <a:pPr lvl="1"/>
            <a:r>
              <a:rPr lang="en-US" dirty="0" smtClean="0"/>
              <a:t>Distributed database</a:t>
            </a:r>
          </a:p>
          <a:p>
            <a:r>
              <a:rPr lang="en-US" dirty="0"/>
              <a:t>Parallel </a:t>
            </a:r>
            <a:r>
              <a:rPr lang="en-US" dirty="0" smtClean="0"/>
              <a:t>computing</a:t>
            </a:r>
          </a:p>
          <a:p>
            <a:endParaRPr lang="en-US" dirty="0" smtClean="0"/>
          </a:p>
          <a:p>
            <a:r>
              <a:rPr lang="en-US" dirty="0" smtClean="0"/>
              <a:t>Computational geography</a:t>
            </a:r>
          </a:p>
          <a:p>
            <a:r>
              <a:rPr lang="en-US" dirty="0" err="1" smtClean="0"/>
              <a:t>WebGIS</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97D75A8D-8066-48CE-95F1-9584659BE988}" type="slidenum">
              <a:rPr lang="en-US" altLang="en-US" smtClean="0"/>
              <a:pPr/>
              <a:t>14</a:t>
            </a:fld>
            <a:endParaRPr lang="en-US" altLang="en-US"/>
          </a:p>
        </p:txBody>
      </p:sp>
    </p:spTree>
    <p:extLst>
      <p:ext uri="{BB962C8B-B14F-4D97-AF65-F5344CB8AC3E}">
        <p14:creationId xmlns:p14="http://schemas.microsoft.com/office/powerpoint/2010/main" val="30979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552761"/>
            <a:ext cx="8229600" cy="1079500"/>
          </a:xfrm>
        </p:spPr>
        <p:txBody>
          <a:bodyPr/>
          <a:lstStyle/>
          <a:p>
            <a:pPr>
              <a:lnSpc>
                <a:spcPct val="100000"/>
              </a:lnSpc>
            </a:pPr>
            <a:r>
              <a:rPr lang="en-US" sz="4000" b="1" dirty="0" smtClean="0"/>
              <a:t>CyberGIS Center for Advanced Digital and Spatial Studies</a:t>
            </a:r>
            <a:endParaRPr lang="en-US" sz="4000" b="1" dirty="0"/>
          </a:p>
        </p:txBody>
      </p:sp>
      <p:sp>
        <p:nvSpPr>
          <p:cNvPr id="3" name="Content Placeholder 2"/>
          <p:cNvSpPr>
            <a:spLocks noGrp="1"/>
          </p:cNvSpPr>
          <p:nvPr>
            <p:ph idx="1"/>
          </p:nvPr>
        </p:nvSpPr>
        <p:spPr>
          <a:xfrm>
            <a:off x="177800" y="2743201"/>
            <a:ext cx="8763000" cy="2031999"/>
          </a:xfrm>
        </p:spPr>
        <p:txBody>
          <a:bodyPr>
            <a:normAutofit/>
          </a:bodyPr>
          <a:lstStyle/>
          <a:p>
            <a:pPr marL="0" indent="0" algn="ctr">
              <a:spcBef>
                <a:spcPts val="0"/>
              </a:spcBef>
              <a:buNone/>
            </a:pPr>
            <a:r>
              <a:rPr lang="en-US" sz="3400" i="1" dirty="0" smtClean="0"/>
              <a:t>Empower </a:t>
            </a:r>
            <a:r>
              <a:rPr lang="en-US" sz="3400" i="1" dirty="0"/>
              <a:t>advanced digital and spatial studies through innovation of </a:t>
            </a:r>
          </a:p>
          <a:p>
            <a:pPr marL="0" indent="0" algn="ctr">
              <a:spcBef>
                <a:spcPts val="0"/>
              </a:spcBef>
              <a:buNone/>
            </a:pPr>
            <a:r>
              <a:rPr lang="en-US" sz="3400" i="1" dirty="0" smtClean="0"/>
              <a:t>CyberGIS </a:t>
            </a:r>
            <a:r>
              <a:rPr lang="en-US" sz="3400" i="1" dirty="0"/>
              <a:t>technologies and </a:t>
            </a:r>
            <a:r>
              <a:rPr lang="en-US" sz="3400" i="1" dirty="0" smtClean="0"/>
              <a:t>applications</a:t>
            </a:r>
            <a:endParaRPr lang="en-US" sz="3400" i="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15</a:t>
            </a:fld>
            <a:endParaRPr lang="en-US" sz="1000" b="0" dirty="0" smtClean="0">
              <a:latin typeface="Tahoma" charset="0"/>
            </a:endParaRPr>
          </a:p>
        </p:txBody>
      </p:sp>
    </p:spTree>
    <p:extLst>
      <p:ext uri="{BB962C8B-B14F-4D97-AF65-F5344CB8AC3E}">
        <p14:creationId xmlns:p14="http://schemas.microsoft.com/office/powerpoint/2010/main" val="2368609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596444"/>
            <a:ext cx="6214533" cy="3376785"/>
          </a:xfrm>
        </p:spPr>
        <p:txBody>
          <a:bodyPr anchor="t"/>
          <a:lstStyle/>
          <a:p>
            <a:pPr>
              <a:lnSpc>
                <a:spcPct val="100000"/>
              </a:lnSpc>
            </a:pPr>
            <a:r>
              <a:rPr lang="en-US" sz="3200" b="1" dirty="0" smtClean="0"/>
              <a:t>Agriculture and Food</a:t>
            </a:r>
            <a:br>
              <a:rPr lang="en-US" sz="3200" b="1" dirty="0" smtClean="0"/>
            </a:br>
            <a:r>
              <a:rPr lang="en-US" sz="3200" b="1" dirty="0" smtClean="0"/>
              <a:t>Disaster and Emergency</a:t>
            </a:r>
            <a:br>
              <a:rPr lang="en-US" sz="3200" b="1" dirty="0" smtClean="0"/>
            </a:br>
            <a:r>
              <a:rPr lang="en-US" sz="3200" b="1" dirty="0" smtClean="0"/>
              <a:t>Earth and Environment</a:t>
            </a:r>
            <a:br>
              <a:rPr lang="en-US" sz="3200" b="1" dirty="0" smtClean="0"/>
            </a:br>
            <a:r>
              <a:rPr lang="en-US" sz="3200" b="1" dirty="0" smtClean="0"/>
              <a:t>Energy </a:t>
            </a:r>
            <a:r>
              <a:rPr lang="en-US" sz="3200" b="1" dirty="0"/>
              <a:t>and Water </a:t>
            </a:r>
            <a:r>
              <a:rPr lang="en-US" sz="3200" b="1" dirty="0" smtClean="0"/>
              <a:t>Resources</a:t>
            </a:r>
            <a:br>
              <a:rPr lang="en-US" sz="3200" b="1" dirty="0" smtClean="0"/>
            </a:br>
            <a:r>
              <a:rPr lang="en-US" sz="3200" b="1" dirty="0" smtClean="0"/>
              <a:t>Health </a:t>
            </a:r>
            <a:r>
              <a:rPr lang="en-US" sz="3200" b="1" dirty="0"/>
              <a:t>and </a:t>
            </a:r>
            <a:r>
              <a:rPr lang="en-US" sz="3200" b="1" dirty="0" smtClean="0"/>
              <a:t>Wellness</a:t>
            </a:r>
            <a:endParaRPr lang="en-US" sz="3200" b="1" dirty="0"/>
          </a:p>
        </p:txBody>
      </p:sp>
      <p:sp>
        <p:nvSpPr>
          <p:cNvPr id="28" name="TextBox 27"/>
          <p:cNvSpPr txBox="1"/>
          <p:nvPr/>
        </p:nvSpPr>
        <p:spPr>
          <a:xfrm>
            <a:off x="699236" y="1584488"/>
            <a:ext cx="5761962" cy="523220"/>
          </a:xfrm>
          <a:prstGeom prst="rect">
            <a:avLst/>
          </a:prstGeom>
          <a:noFill/>
        </p:spPr>
        <p:txBody>
          <a:bodyPr wrap="none" rtlCol="0">
            <a:spAutoFit/>
          </a:bodyPr>
          <a:lstStyle/>
          <a:p>
            <a:r>
              <a:rPr lang="en-US" sz="2800" dirty="0" smtClean="0"/>
              <a:t>Research Application Focus Areas:</a:t>
            </a:r>
            <a:endParaRPr lang="en-US" sz="2800" dirty="0"/>
          </a:p>
        </p:txBody>
      </p:sp>
    </p:spTree>
    <p:extLst>
      <p:ext uri="{BB962C8B-B14F-4D97-AF65-F5344CB8AC3E}">
        <p14:creationId xmlns:p14="http://schemas.microsoft.com/office/powerpoint/2010/main" val="2664858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787400"/>
            <a:ext cx="9144000" cy="4920258"/>
          </a:xfrm>
          <a:prstGeom prst="rect">
            <a:avLst/>
          </a:prstGeom>
        </p:spPr>
      </p:pic>
      <p:sp>
        <p:nvSpPr>
          <p:cNvPr id="4" name="Rectangle 3"/>
          <p:cNvSpPr/>
          <p:nvPr/>
        </p:nvSpPr>
        <p:spPr>
          <a:xfrm>
            <a:off x="342900" y="5696635"/>
            <a:ext cx="8572500" cy="369332"/>
          </a:xfrm>
          <a:prstGeom prst="rect">
            <a:avLst/>
          </a:prstGeom>
        </p:spPr>
        <p:txBody>
          <a:bodyPr wrap="square">
            <a:spAutoFit/>
          </a:bodyPr>
          <a:lstStyle/>
          <a:p>
            <a:pPr algn="ctr"/>
            <a:r>
              <a:rPr lang="en-US" dirty="0" smtClean="0"/>
              <a:t>Image source: </a:t>
            </a:r>
            <a:r>
              <a:rPr lang="en-US" dirty="0" smtClean="0">
                <a:hlinkClick r:id="rId4"/>
              </a:rPr>
              <a:t>http</a:t>
            </a:r>
            <a:r>
              <a:rPr lang="en-US" dirty="0">
                <a:hlinkClick r:id="rId4"/>
              </a:rPr>
              <a:t>://blogs.esri.com/esri/arcgis/2013/10/01/what-is-cybergis</a:t>
            </a:r>
            <a:r>
              <a:rPr lang="en-US" dirty="0" smtClean="0">
                <a:hlinkClick r:id="rId4"/>
              </a:rPr>
              <a:t>/</a:t>
            </a:r>
            <a:r>
              <a:rPr lang="en-US" dirty="0" smtClean="0"/>
              <a:t> </a:t>
            </a:r>
            <a:endParaRPr lang="en-US" dirty="0"/>
          </a:p>
        </p:txBody>
      </p:sp>
      <p:sp>
        <p:nvSpPr>
          <p:cNvPr id="5"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17</a:t>
            </a:fld>
            <a:endParaRPr lang="en-US" sz="1000" b="0" dirty="0" smtClean="0">
              <a:latin typeface="Tahoma" charset="0"/>
            </a:endParaRPr>
          </a:p>
        </p:txBody>
      </p:sp>
    </p:spTree>
    <p:extLst>
      <p:ext uri="{BB962C8B-B14F-4D97-AF65-F5344CB8AC3E}">
        <p14:creationId xmlns:p14="http://schemas.microsoft.com/office/powerpoint/2010/main" val="2837249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yberGIS-instrument-arch.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18</a:t>
            </a:fld>
            <a:endParaRPr lang="en-US" sz="1000" b="0" dirty="0" smtClean="0">
              <a:latin typeface="Tahoma" charset="0"/>
            </a:endParaRPr>
          </a:p>
        </p:txBody>
      </p:sp>
    </p:spTree>
    <p:extLst>
      <p:ext uri="{BB962C8B-B14F-4D97-AF65-F5344CB8AC3E}">
        <p14:creationId xmlns:p14="http://schemas.microsoft.com/office/powerpoint/2010/main" val="2600218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Education, Outreach, and Training Activities </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a:t>CyberGIS Commons</a:t>
            </a:r>
          </a:p>
          <a:p>
            <a:pPr lvl="1"/>
            <a:r>
              <a:rPr lang="en-US" dirty="0"/>
              <a:t>For hands-on learning and training</a:t>
            </a:r>
          </a:p>
          <a:p>
            <a:r>
              <a:rPr lang="en-US" dirty="0"/>
              <a:t>CyberGIS Collaboration Space</a:t>
            </a:r>
          </a:p>
          <a:p>
            <a:pPr lvl="1"/>
            <a:r>
              <a:rPr lang="en-US" dirty="0"/>
              <a:t>For groups to develop collaborative </a:t>
            </a:r>
            <a:r>
              <a:rPr lang="en-US" dirty="0" smtClean="0"/>
              <a:t>research</a:t>
            </a:r>
            <a:endParaRPr lang="en-US" dirty="0"/>
          </a:p>
          <a:p>
            <a:r>
              <a:rPr lang="en-US" dirty="0"/>
              <a:t>CyberGIS Helpdesk</a:t>
            </a:r>
          </a:p>
          <a:p>
            <a:pPr lvl="1"/>
            <a:r>
              <a:rPr lang="en-US" dirty="0"/>
              <a:t>For in-depth technical consulting</a:t>
            </a:r>
          </a:p>
          <a:p>
            <a:r>
              <a:rPr lang="en-US" dirty="0" smtClean="0"/>
              <a:t>CyberGIS </a:t>
            </a:r>
            <a:r>
              <a:rPr lang="en-US" dirty="0"/>
              <a:t>Brown Bag </a:t>
            </a:r>
            <a:r>
              <a:rPr lang="en-US" dirty="0" smtClean="0"/>
              <a:t>Seminars</a:t>
            </a:r>
          </a:p>
          <a:p>
            <a:pPr lvl="1"/>
            <a:r>
              <a:rPr lang="en-US" dirty="0" smtClean="0"/>
              <a:t>Once every two to three weeks on average</a:t>
            </a:r>
          </a:p>
          <a:p>
            <a:r>
              <a:rPr lang="en-US" dirty="0"/>
              <a:t>CyberGIS Distinguished Speaker </a:t>
            </a:r>
            <a:r>
              <a:rPr lang="en-US" dirty="0" smtClean="0"/>
              <a:t>Series</a:t>
            </a:r>
          </a:p>
          <a:p>
            <a:pPr lvl="1"/>
            <a:r>
              <a:rPr lang="en-US" dirty="0" smtClean="0"/>
              <a:t>Once every two months on average</a:t>
            </a:r>
          </a:p>
          <a:p>
            <a:r>
              <a:rPr lang="en-US" dirty="0" smtClean="0"/>
              <a:t>CyberGIS MOOCs</a:t>
            </a:r>
          </a:p>
          <a:p>
            <a:r>
              <a:rPr lang="en-US" dirty="0" smtClean="0"/>
              <a:t>CyberGIS Webinars</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19</a:t>
            </a:fld>
            <a:endParaRPr lang="en-US" sz="1000" b="0" dirty="0" smtClean="0">
              <a:latin typeface="Tahoma" charset="0"/>
            </a:endParaRPr>
          </a:p>
        </p:txBody>
      </p:sp>
    </p:spTree>
    <p:extLst>
      <p:ext uri="{BB962C8B-B14F-4D97-AF65-F5344CB8AC3E}">
        <p14:creationId xmlns:p14="http://schemas.microsoft.com/office/powerpoint/2010/main" val="2293634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9770"/>
            <a:ext cx="8229600" cy="1046480"/>
          </a:xfrm>
        </p:spPr>
        <p:txBody>
          <a:bodyPr/>
          <a:lstStyle/>
          <a:p>
            <a:pPr>
              <a:lnSpc>
                <a:spcPct val="100000"/>
              </a:lnSpc>
            </a:pPr>
            <a:r>
              <a:rPr lang="en-US" sz="3000" b="1" dirty="0"/>
              <a:t>GEOG 479: </a:t>
            </a:r>
            <a:r>
              <a:rPr lang="en-US" sz="3000" b="1" dirty="0" smtClean="0"/>
              <a:t/>
            </a:r>
            <a:br>
              <a:rPr lang="en-US" sz="3000" b="1" dirty="0" smtClean="0"/>
            </a:br>
            <a:r>
              <a:rPr lang="en-US" sz="3000" b="1" dirty="0" smtClean="0"/>
              <a:t>Advanced Topics in GIS – CyberGIS</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Course Goals</a:t>
            </a:r>
          </a:p>
          <a:p>
            <a:pPr lvl="1"/>
            <a:r>
              <a:rPr lang="en-US" dirty="0" smtClean="0"/>
              <a:t>Be familiar </a:t>
            </a:r>
            <a:r>
              <a:rPr lang="en-US" dirty="0"/>
              <a:t>with the high-performance computing components in </a:t>
            </a:r>
            <a:r>
              <a:rPr lang="en-US" dirty="0" smtClean="0"/>
              <a:t>CyberGIS</a:t>
            </a:r>
          </a:p>
          <a:p>
            <a:pPr lvl="1"/>
            <a:r>
              <a:rPr lang="en-US" dirty="0"/>
              <a:t>L</a:t>
            </a:r>
            <a:r>
              <a:rPr lang="en-US" dirty="0" smtClean="0"/>
              <a:t>everage </a:t>
            </a:r>
            <a:r>
              <a:rPr lang="en-US" dirty="0"/>
              <a:t>the CyberGIS architecture and resources to facilitate spatial thinking and knowledge discovery from geospatial Big Data.</a:t>
            </a:r>
          </a:p>
          <a:p>
            <a:pPr lvl="1"/>
            <a:r>
              <a:rPr lang="en-US" dirty="0"/>
              <a:t>I</a:t>
            </a:r>
            <a:r>
              <a:rPr lang="en-US" dirty="0" smtClean="0"/>
              <a:t>nteract </a:t>
            </a:r>
            <a:r>
              <a:rPr lang="en-US" dirty="0"/>
              <a:t>with geospatial Big Data in various forms (e.g., geo-located Twitter data, Taxi trajectory data and national DEM, etc</a:t>
            </a:r>
            <a:r>
              <a:rPr lang="en-US" dirty="0" smtClean="0"/>
              <a:t>.)</a:t>
            </a:r>
          </a:p>
          <a:p>
            <a:pPr lvl="1"/>
            <a:r>
              <a:rPr lang="en-US" dirty="0"/>
              <a:t>S</a:t>
            </a:r>
            <a:r>
              <a:rPr lang="en-US" dirty="0" smtClean="0"/>
              <a:t>olve </a:t>
            </a:r>
            <a:r>
              <a:rPr lang="en-US" dirty="0"/>
              <a:t>geospatial problems with high-performance computing </a:t>
            </a:r>
            <a:r>
              <a:rPr lang="en-US" dirty="0" smtClean="0"/>
              <a:t>approaches.</a:t>
            </a:r>
          </a:p>
          <a:p>
            <a:r>
              <a:rPr lang="en-US" dirty="0" smtClean="0"/>
              <a:t>Course Syllabus</a:t>
            </a:r>
          </a:p>
          <a:p>
            <a:pPr lvl="1"/>
            <a:r>
              <a:rPr lang="en-US" dirty="0"/>
              <a:t>https://bitbucket.org/geog479/course/downloads/Syllabus.pdf</a:t>
            </a:r>
          </a:p>
          <a:p>
            <a:r>
              <a:rPr lang="en-US" dirty="0" smtClean="0"/>
              <a:t>Course materials</a:t>
            </a:r>
          </a:p>
          <a:p>
            <a:pPr lvl="1"/>
            <a:r>
              <a:rPr lang="en-US" dirty="0"/>
              <a:t>https://bitbucket.org/geog479/</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Tree>
    <p:extLst>
      <p:ext uri="{BB962C8B-B14F-4D97-AF65-F5344CB8AC3E}">
        <p14:creationId xmlns:p14="http://schemas.microsoft.com/office/powerpoint/2010/main" val="996314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Geospatial Big Data</a:t>
            </a:r>
            <a:endParaRPr lang="en-US" b="1" dirty="0"/>
          </a:p>
        </p:txBody>
      </p:sp>
      <p:sp>
        <p:nvSpPr>
          <p:cNvPr id="3" name="Content Placeholder 2"/>
          <p:cNvSpPr>
            <a:spLocks noGrp="1"/>
          </p:cNvSpPr>
          <p:nvPr>
            <p:ph idx="1"/>
          </p:nvPr>
        </p:nvSpPr>
        <p:spPr>
          <a:xfrm>
            <a:off x="292100" y="1490133"/>
            <a:ext cx="8686800" cy="5092699"/>
          </a:xfrm>
        </p:spPr>
        <p:txBody>
          <a:bodyPr>
            <a:normAutofit lnSpcReduction="10000"/>
          </a:bodyPr>
          <a:lstStyle/>
          <a:p>
            <a:r>
              <a:rPr lang="en-US" dirty="0" smtClean="0"/>
              <a:t>Volume</a:t>
            </a:r>
          </a:p>
          <a:p>
            <a:pPr lvl="1"/>
            <a:r>
              <a:rPr lang="en-US" dirty="0" smtClean="0"/>
              <a:t>USGS NED 30m(175GB), 10m(500GB)</a:t>
            </a:r>
          </a:p>
          <a:p>
            <a:r>
              <a:rPr lang="en-US" dirty="0" smtClean="0"/>
              <a:t>Variety</a:t>
            </a:r>
          </a:p>
          <a:p>
            <a:pPr lvl="1"/>
            <a:r>
              <a:rPr lang="en-US" dirty="0" smtClean="0"/>
              <a:t>Forms and formats (Raster and Vector) </a:t>
            </a:r>
          </a:p>
          <a:p>
            <a:pPr lvl="1"/>
            <a:r>
              <a:rPr lang="en-US" dirty="0" smtClean="0"/>
              <a:t>Shapefile, </a:t>
            </a:r>
            <a:r>
              <a:rPr lang="en-US" dirty="0" err="1" smtClean="0"/>
              <a:t>GeoTiff</a:t>
            </a:r>
            <a:r>
              <a:rPr lang="en-US" dirty="0" smtClean="0"/>
              <a:t>, </a:t>
            </a:r>
            <a:r>
              <a:rPr lang="en-US" dirty="0" err="1" smtClean="0"/>
              <a:t>GeoJSON</a:t>
            </a:r>
            <a:r>
              <a:rPr lang="en-US" dirty="0" smtClean="0"/>
              <a:t>, WMS, WFS,</a:t>
            </a:r>
          </a:p>
          <a:p>
            <a:pPr marL="457200" lvl="1" indent="0">
              <a:buNone/>
            </a:pPr>
            <a:r>
              <a:rPr lang="en-US" dirty="0"/>
              <a:t> </a:t>
            </a:r>
            <a:r>
              <a:rPr lang="en-US" dirty="0" smtClean="0"/>
              <a:t>     </a:t>
            </a:r>
            <a:r>
              <a:rPr lang="en-US" dirty="0" err="1" smtClean="0"/>
              <a:t>NetCDF</a:t>
            </a:r>
            <a:r>
              <a:rPr lang="en-US" dirty="0" smtClean="0"/>
              <a:t>, HDF5</a:t>
            </a:r>
          </a:p>
          <a:p>
            <a:pPr marL="400050"/>
            <a:r>
              <a:rPr lang="en-US" dirty="0" smtClean="0"/>
              <a:t>Velocity</a:t>
            </a:r>
          </a:p>
          <a:p>
            <a:pPr marL="800100" lvl="1"/>
            <a:r>
              <a:rPr lang="en-US" dirty="0" smtClean="0"/>
              <a:t>All Geocoded Tweets</a:t>
            </a:r>
          </a:p>
          <a:p>
            <a:pPr marL="1200150" lvl="2"/>
            <a:r>
              <a:rPr lang="en-US" dirty="0" smtClean="0"/>
              <a:t>2.5kb/tweet</a:t>
            </a:r>
          </a:p>
          <a:p>
            <a:pPr marL="1200150" lvl="2"/>
            <a:r>
              <a:rPr lang="en-US" dirty="0" smtClean="0"/>
              <a:t>6,000 average tweet per second</a:t>
            </a:r>
          </a:p>
          <a:p>
            <a:pPr marL="1200150" lvl="2"/>
            <a:r>
              <a:rPr lang="en-US" dirty="0" smtClean="0"/>
              <a:t>3% of tweets are geo-located</a:t>
            </a:r>
          </a:p>
          <a:p>
            <a:pPr marL="1200150" lvl="2"/>
            <a:r>
              <a:rPr lang="en-US" dirty="0" smtClean="0"/>
              <a:t>38GB per day</a:t>
            </a:r>
            <a:endParaRPr lang="en-US" dirty="0"/>
          </a:p>
          <a:p>
            <a:pPr marL="800100" lvl="1"/>
            <a:r>
              <a:rPr lang="en-US" dirty="0" smtClean="0"/>
              <a:t>Landsat 8</a:t>
            </a:r>
          </a:p>
          <a:p>
            <a:pPr marL="1200150" lvl="2"/>
            <a:r>
              <a:rPr lang="en-US" dirty="0" smtClean="0"/>
              <a:t>650GB per day</a:t>
            </a:r>
          </a:p>
          <a:p>
            <a:pPr marL="400050" lvl="2" indent="-342900"/>
            <a:r>
              <a:rPr lang="en-US" sz="2400" dirty="0" smtClean="0">
                <a:solidFill>
                  <a:schemeClr val="tx2">
                    <a:lumMod val="75000"/>
                  </a:schemeClr>
                </a:solidFill>
              </a:rPr>
              <a:t>Veracity</a:t>
            </a:r>
          </a:p>
          <a:p>
            <a:pPr lvl="1"/>
            <a:r>
              <a:rPr lang="en-US" dirty="0"/>
              <a:t>Uncertainty</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20</a:t>
            </a:fld>
            <a:endParaRPr lang="en-US" sz="1000" b="0" dirty="0" smtClean="0">
              <a:latin typeface="Tahoma" charset="0"/>
            </a:endParaRPr>
          </a:p>
        </p:txBody>
      </p:sp>
      <p:pic>
        <p:nvPicPr>
          <p:cNvPr id="5" name="Picture 2" descr="NED Pro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240" y="1828799"/>
            <a:ext cx="3771900" cy="3037772"/>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2598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Geospatial Big Data</a:t>
            </a:r>
            <a:endParaRPr lang="en-US" dirty="0"/>
          </a:p>
        </p:txBody>
      </p:sp>
      <p:sp>
        <p:nvSpPr>
          <p:cNvPr id="4" name="Content Placeholder 3"/>
          <p:cNvSpPr>
            <a:spLocks noGrp="1"/>
          </p:cNvSpPr>
          <p:nvPr>
            <p:ph sz="half" idx="2"/>
          </p:nvPr>
        </p:nvSpPr>
        <p:spPr>
          <a:xfrm>
            <a:off x="4629150" y="2620062"/>
            <a:ext cx="2857500" cy="2747772"/>
          </a:xfrm>
        </p:spPr>
        <p:txBody>
          <a:bodyPr>
            <a:normAutofit/>
          </a:bodyPr>
          <a:lstStyle/>
          <a:p>
            <a:pPr marL="0" indent="0">
              <a:buNone/>
            </a:pPr>
            <a:r>
              <a:rPr lang="en-US" sz="1600" dirty="0" smtClean="0"/>
              <a:t>Twitter Firehose</a:t>
            </a:r>
          </a:p>
          <a:p>
            <a:pPr marL="0" indent="0">
              <a:buNone/>
            </a:pPr>
            <a:r>
              <a:rPr lang="en-US" sz="1600" dirty="0" smtClean="0"/>
              <a:t>All Geocoded Tweets</a:t>
            </a:r>
            <a:endParaRPr lang="en-US" sz="1600" dirty="0"/>
          </a:p>
          <a:p>
            <a:pPr marL="257162" lvl="1" indent="0">
              <a:buNone/>
            </a:pPr>
            <a:r>
              <a:rPr lang="en-US" dirty="0">
                <a:latin typeface="Calibri" panose="020F0502020204030204" pitchFamily="34" charset="0"/>
              </a:rPr>
              <a:t>~2.5KB / tweet</a:t>
            </a:r>
          </a:p>
          <a:p>
            <a:pPr marL="257162" lvl="1" indent="0">
              <a:buNone/>
            </a:pPr>
            <a:r>
              <a:rPr lang="en-US" dirty="0">
                <a:latin typeface="Calibri" panose="020F0502020204030204" pitchFamily="34" charset="0"/>
              </a:rPr>
              <a:t>~6,000 average tweet per second</a:t>
            </a:r>
          </a:p>
          <a:p>
            <a:pPr marL="257162" lvl="1" indent="0">
              <a:buNone/>
            </a:pPr>
            <a:r>
              <a:rPr lang="en-US" dirty="0">
                <a:latin typeface="Calibri" panose="020F0502020204030204" pitchFamily="34" charset="0"/>
              </a:rPr>
              <a:t>~3% of tweets are </a:t>
            </a:r>
            <a:r>
              <a:rPr lang="en-US" dirty="0" err="1">
                <a:latin typeface="Calibri" panose="020F0502020204030204" pitchFamily="34" charset="0"/>
              </a:rPr>
              <a:t>geolocated</a:t>
            </a:r>
            <a:endParaRPr lang="en-US" dirty="0">
              <a:latin typeface="Calibri" panose="020F0502020204030204" pitchFamily="34" charset="0"/>
            </a:endParaRPr>
          </a:p>
          <a:p>
            <a:pPr marL="257162" lvl="1" indent="0">
              <a:buNone/>
            </a:pPr>
            <a:r>
              <a:rPr lang="en-US" dirty="0">
                <a:latin typeface="Calibri" panose="020F0502020204030204" pitchFamily="34" charset="0"/>
              </a:rPr>
              <a:t>~38GB per day</a:t>
            </a:r>
          </a:p>
        </p:txBody>
      </p:sp>
      <p:pic>
        <p:nvPicPr>
          <p:cNvPr id="1026" name="Picture 2" descr="https://g.twimg.com/Twitter_logo_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68708" y="2681478"/>
            <a:ext cx="2764732" cy="22477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p:cNvSpPr txBox="1">
            <a:spLocks/>
          </p:cNvSpPr>
          <p:nvPr/>
        </p:nvSpPr>
        <p:spPr>
          <a:xfrm>
            <a:off x="4629150" y="2392087"/>
            <a:ext cx="3932144" cy="2643188"/>
          </a:xfrm>
          <a:prstGeom prst="rect">
            <a:avLst/>
          </a:prstGeom>
        </p:spPr>
        <p:txBody>
          <a:bodyPr vert="horz" lIns="51435" tIns="25718" rIns="51435" bIns="25718"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75" dirty="0">
                <a:solidFill>
                  <a:schemeClr val="tx1"/>
                </a:solidFill>
              </a:rPr>
              <a:t>Landsat 8</a:t>
            </a:r>
          </a:p>
          <a:p>
            <a:pPr marL="257162" lvl="1" indent="0">
              <a:buNone/>
            </a:pPr>
            <a:r>
              <a:rPr lang="en-US" sz="1125" dirty="0">
                <a:solidFill>
                  <a:schemeClr val="tx1"/>
                </a:solidFill>
                <a:latin typeface="Calibri" panose="020F0502020204030204" pitchFamily="34" charset="0"/>
              </a:rPr>
              <a:t>~650 images per day</a:t>
            </a:r>
          </a:p>
          <a:p>
            <a:pPr marL="257162" lvl="1" indent="0">
              <a:buNone/>
            </a:pPr>
            <a:r>
              <a:rPr lang="en-US" sz="1125" dirty="0">
                <a:solidFill>
                  <a:schemeClr val="tx1"/>
                </a:solidFill>
                <a:latin typeface="Calibri" panose="020F0502020204030204" pitchFamily="34" charset="0"/>
              </a:rPr>
              <a:t>~1GB each (compressed)</a:t>
            </a:r>
          </a:p>
          <a:p>
            <a:pPr marL="257162" lvl="1" indent="0">
              <a:buNone/>
            </a:pPr>
            <a:r>
              <a:rPr lang="en-US" sz="1125" dirty="0">
                <a:solidFill>
                  <a:schemeClr val="tx1"/>
                </a:solidFill>
                <a:latin typeface="Calibri" panose="020F0502020204030204" pitchFamily="34" charset="0"/>
              </a:rPr>
              <a:t>~650gb per day</a:t>
            </a:r>
          </a:p>
          <a:p>
            <a:pPr marL="0" indent="0">
              <a:buNone/>
            </a:pPr>
            <a:endParaRPr lang="en-US" sz="1238" dirty="0">
              <a:solidFill>
                <a:schemeClr val="tx1"/>
              </a:solidFill>
              <a:latin typeface="Calibri" panose="020F0502020204030204" pitchFamily="34" charset="0"/>
            </a:endParaRPr>
          </a:p>
        </p:txBody>
      </p:sp>
      <p:pic>
        <p:nvPicPr>
          <p:cNvPr id="1028" name="Picture 4" descr="http://landsat.usgs.gov/images/gallery/300_M.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1423" y="1980575"/>
            <a:ext cx="4257727" cy="338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1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4">
                                            <p:txEl>
                                              <p:pRg st="0" end="0"/>
                                            </p:txEl>
                                          </p:spTgt>
                                        </p:tgtEl>
                                        <p:attrNameLst>
                                          <p:attrName>ppt_x</p:attrName>
                                        </p:attrNameLst>
                                      </p:cBhvr>
                                      <p:tavLst>
                                        <p:tav tm="0">
                                          <p:val>
                                            <p:strVal val="ppt_x"/>
                                          </p:val>
                                        </p:tav>
                                        <p:tav tm="100000">
                                          <p:val>
                                            <p:strVal val="0-ppt_w/2"/>
                                          </p:val>
                                        </p:tav>
                                      </p:tavLst>
                                    </p:anim>
                                    <p:anim calcmode="lin" valueType="num">
                                      <p:cBhvr additive="base">
                                        <p:cTn id="7" dur="500"/>
                                        <p:tgtEl>
                                          <p:spTgt spid="4">
                                            <p:txEl>
                                              <p:pRg st="0" end="0"/>
                                            </p:txEl>
                                          </p:spTgt>
                                        </p:tgtEl>
                                        <p:attrNameLst>
                                          <p:attrName>ppt_y</p:attrName>
                                        </p:attrNameLst>
                                      </p:cBhvr>
                                      <p:tavLst>
                                        <p:tav tm="0">
                                          <p:val>
                                            <p:strVal val="ppt_y"/>
                                          </p:val>
                                        </p:tav>
                                        <p:tav tm="100000">
                                          <p:val>
                                            <p:strVal val="ppt_y"/>
                                          </p:val>
                                        </p:tav>
                                      </p:tavLst>
                                    </p:anim>
                                    <p:set>
                                      <p:cBhvr>
                                        <p:cTn id="8" dur="1" fill="hold">
                                          <p:stCondLst>
                                            <p:cond delay="499"/>
                                          </p:stCondLst>
                                        </p:cTn>
                                        <p:tgtEl>
                                          <p:spTgt spid="4">
                                            <p:txEl>
                                              <p:pRg st="0" end="0"/>
                                            </p:txEl>
                                          </p:spTgt>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4">
                                            <p:txEl>
                                              <p:pRg st="1" end="1"/>
                                            </p:txEl>
                                          </p:spTgt>
                                        </p:tgtEl>
                                        <p:attrNameLst>
                                          <p:attrName>ppt_x</p:attrName>
                                        </p:attrNameLst>
                                      </p:cBhvr>
                                      <p:tavLst>
                                        <p:tav tm="0">
                                          <p:val>
                                            <p:strVal val="ppt_x"/>
                                          </p:val>
                                        </p:tav>
                                        <p:tav tm="100000">
                                          <p:val>
                                            <p:strVal val="0-ppt_w/2"/>
                                          </p:val>
                                        </p:tav>
                                      </p:tavLst>
                                    </p:anim>
                                    <p:anim calcmode="lin" valueType="num">
                                      <p:cBhvr additive="base">
                                        <p:cTn id="11" dur="500"/>
                                        <p:tgtEl>
                                          <p:spTgt spid="4">
                                            <p:txEl>
                                              <p:pRg st="1" end="1"/>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4">
                                            <p:txEl>
                                              <p:pRg st="1" end="1"/>
                                            </p:txEl>
                                          </p:spTgt>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500"/>
                                        <p:tgtEl>
                                          <p:spTgt spid="4">
                                            <p:txEl>
                                              <p:pRg st="2" end="2"/>
                                            </p:txEl>
                                          </p:spTgt>
                                        </p:tgtEl>
                                        <p:attrNameLst>
                                          <p:attrName>ppt_x</p:attrName>
                                        </p:attrNameLst>
                                      </p:cBhvr>
                                      <p:tavLst>
                                        <p:tav tm="0">
                                          <p:val>
                                            <p:strVal val="ppt_x"/>
                                          </p:val>
                                        </p:tav>
                                        <p:tav tm="100000">
                                          <p:val>
                                            <p:strVal val="0-ppt_w/2"/>
                                          </p:val>
                                        </p:tav>
                                      </p:tavLst>
                                    </p:anim>
                                    <p:anim calcmode="lin" valueType="num">
                                      <p:cBhvr additive="base">
                                        <p:cTn id="15" dur="500"/>
                                        <p:tgtEl>
                                          <p:spTgt spid="4">
                                            <p:txEl>
                                              <p:pRg st="2" end="2"/>
                                            </p:txEl>
                                          </p:spTgt>
                                        </p:tgtEl>
                                        <p:attrNameLst>
                                          <p:attrName>ppt_y</p:attrName>
                                        </p:attrNameLst>
                                      </p:cBhvr>
                                      <p:tavLst>
                                        <p:tav tm="0">
                                          <p:val>
                                            <p:strVal val="ppt_y"/>
                                          </p:val>
                                        </p:tav>
                                        <p:tav tm="100000">
                                          <p:val>
                                            <p:strVal val="ppt_y"/>
                                          </p:val>
                                        </p:tav>
                                      </p:tavLst>
                                    </p:anim>
                                    <p:set>
                                      <p:cBhvr>
                                        <p:cTn id="16" dur="1" fill="hold">
                                          <p:stCondLst>
                                            <p:cond delay="499"/>
                                          </p:stCondLst>
                                        </p:cTn>
                                        <p:tgtEl>
                                          <p:spTgt spid="4">
                                            <p:txEl>
                                              <p:pRg st="2" end="2"/>
                                            </p:txEl>
                                          </p:spTgt>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500"/>
                                        <p:tgtEl>
                                          <p:spTgt spid="4">
                                            <p:txEl>
                                              <p:pRg st="3" end="3"/>
                                            </p:txEl>
                                          </p:spTgt>
                                        </p:tgtEl>
                                        <p:attrNameLst>
                                          <p:attrName>ppt_x</p:attrName>
                                        </p:attrNameLst>
                                      </p:cBhvr>
                                      <p:tavLst>
                                        <p:tav tm="0">
                                          <p:val>
                                            <p:strVal val="ppt_x"/>
                                          </p:val>
                                        </p:tav>
                                        <p:tav tm="100000">
                                          <p:val>
                                            <p:strVal val="0-ppt_w/2"/>
                                          </p:val>
                                        </p:tav>
                                      </p:tavLst>
                                    </p:anim>
                                    <p:anim calcmode="lin" valueType="num">
                                      <p:cBhvr additive="base">
                                        <p:cTn id="19" dur="500"/>
                                        <p:tgtEl>
                                          <p:spTgt spid="4">
                                            <p:txEl>
                                              <p:pRg st="3" end="3"/>
                                            </p:txEl>
                                          </p:spTgt>
                                        </p:tgtEl>
                                        <p:attrNameLst>
                                          <p:attrName>ppt_y</p:attrName>
                                        </p:attrNameLst>
                                      </p:cBhvr>
                                      <p:tavLst>
                                        <p:tav tm="0">
                                          <p:val>
                                            <p:strVal val="ppt_y"/>
                                          </p:val>
                                        </p:tav>
                                        <p:tav tm="100000">
                                          <p:val>
                                            <p:strVal val="ppt_y"/>
                                          </p:val>
                                        </p:tav>
                                      </p:tavLst>
                                    </p:anim>
                                    <p:set>
                                      <p:cBhvr>
                                        <p:cTn id="20" dur="1" fill="hold">
                                          <p:stCondLst>
                                            <p:cond delay="499"/>
                                          </p:stCondLst>
                                        </p:cTn>
                                        <p:tgtEl>
                                          <p:spTgt spid="4">
                                            <p:txEl>
                                              <p:pRg st="3" end="3"/>
                                            </p:txEl>
                                          </p:spTgt>
                                        </p:tgtEl>
                                        <p:attrNameLst>
                                          <p:attrName>style.visibility</p:attrName>
                                        </p:attrNameLst>
                                      </p:cBhvr>
                                      <p:to>
                                        <p:strVal val="hidden"/>
                                      </p:to>
                                    </p:set>
                                  </p:childTnLst>
                                </p:cTn>
                              </p:par>
                              <p:par>
                                <p:cTn id="21" presetID="2" presetClass="exit" presetSubtype="8" fill="hold" grpId="0" nodeType="withEffect">
                                  <p:stCondLst>
                                    <p:cond delay="0"/>
                                  </p:stCondLst>
                                  <p:childTnLst>
                                    <p:anim calcmode="lin" valueType="num">
                                      <p:cBhvr additive="base">
                                        <p:cTn id="22" dur="500"/>
                                        <p:tgtEl>
                                          <p:spTgt spid="4">
                                            <p:txEl>
                                              <p:pRg st="4" end="4"/>
                                            </p:txEl>
                                          </p:spTgt>
                                        </p:tgtEl>
                                        <p:attrNameLst>
                                          <p:attrName>ppt_x</p:attrName>
                                        </p:attrNameLst>
                                      </p:cBhvr>
                                      <p:tavLst>
                                        <p:tav tm="0">
                                          <p:val>
                                            <p:strVal val="ppt_x"/>
                                          </p:val>
                                        </p:tav>
                                        <p:tav tm="100000">
                                          <p:val>
                                            <p:strVal val="0-ppt_w/2"/>
                                          </p:val>
                                        </p:tav>
                                      </p:tavLst>
                                    </p:anim>
                                    <p:anim calcmode="lin" valueType="num">
                                      <p:cBhvr additive="base">
                                        <p:cTn id="23" dur="500"/>
                                        <p:tgtEl>
                                          <p:spTgt spid="4">
                                            <p:txEl>
                                              <p:pRg st="4" end="4"/>
                                            </p:txEl>
                                          </p:spTgt>
                                        </p:tgtEl>
                                        <p:attrNameLst>
                                          <p:attrName>ppt_y</p:attrName>
                                        </p:attrNameLst>
                                      </p:cBhvr>
                                      <p:tavLst>
                                        <p:tav tm="0">
                                          <p:val>
                                            <p:strVal val="ppt_y"/>
                                          </p:val>
                                        </p:tav>
                                        <p:tav tm="100000">
                                          <p:val>
                                            <p:strVal val="ppt_y"/>
                                          </p:val>
                                        </p:tav>
                                      </p:tavLst>
                                    </p:anim>
                                    <p:set>
                                      <p:cBhvr>
                                        <p:cTn id="24" dur="1" fill="hold">
                                          <p:stCondLst>
                                            <p:cond delay="499"/>
                                          </p:stCondLst>
                                        </p:cTn>
                                        <p:tgtEl>
                                          <p:spTgt spid="4">
                                            <p:txEl>
                                              <p:pRg st="4" end="4"/>
                                            </p:txEl>
                                          </p:spTgt>
                                        </p:tgtEl>
                                        <p:attrNameLst>
                                          <p:attrName>style.visibility</p:attrName>
                                        </p:attrNameLst>
                                      </p:cBhvr>
                                      <p:to>
                                        <p:strVal val="hidden"/>
                                      </p:to>
                                    </p:set>
                                  </p:childTnLst>
                                </p:cTn>
                              </p:par>
                              <p:par>
                                <p:cTn id="25" presetID="2" presetClass="exit" presetSubtype="8" fill="hold" grpId="0" nodeType="withEffect">
                                  <p:stCondLst>
                                    <p:cond delay="0"/>
                                  </p:stCondLst>
                                  <p:childTnLst>
                                    <p:anim calcmode="lin" valueType="num">
                                      <p:cBhvr additive="base">
                                        <p:cTn id="26" dur="500"/>
                                        <p:tgtEl>
                                          <p:spTgt spid="4">
                                            <p:txEl>
                                              <p:pRg st="5" end="5"/>
                                            </p:txEl>
                                          </p:spTgt>
                                        </p:tgtEl>
                                        <p:attrNameLst>
                                          <p:attrName>ppt_x</p:attrName>
                                        </p:attrNameLst>
                                      </p:cBhvr>
                                      <p:tavLst>
                                        <p:tav tm="0">
                                          <p:val>
                                            <p:strVal val="ppt_x"/>
                                          </p:val>
                                        </p:tav>
                                        <p:tav tm="100000">
                                          <p:val>
                                            <p:strVal val="0-ppt_w/2"/>
                                          </p:val>
                                        </p:tav>
                                      </p:tavLst>
                                    </p:anim>
                                    <p:anim calcmode="lin" valueType="num">
                                      <p:cBhvr additive="base">
                                        <p:cTn id="27" dur="500"/>
                                        <p:tgtEl>
                                          <p:spTgt spid="4">
                                            <p:txEl>
                                              <p:pRg st="5" end="5"/>
                                            </p:txEl>
                                          </p:spTgt>
                                        </p:tgtEl>
                                        <p:attrNameLst>
                                          <p:attrName>ppt_y</p:attrName>
                                        </p:attrNameLst>
                                      </p:cBhvr>
                                      <p:tavLst>
                                        <p:tav tm="0">
                                          <p:val>
                                            <p:strVal val="ppt_y"/>
                                          </p:val>
                                        </p:tav>
                                        <p:tav tm="100000">
                                          <p:val>
                                            <p:strVal val="ppt_y"/>
                                          </p:val>
                                        </p:tav>
                                      </p:tavLst>
                                    </p:anim>
                                    <p:set>
                                      <p:cBhvr>
                                        <p:cTn id="28" dur="1" fill="hold">
                                          <p:stCondLst>
                                            <p:cond delay="499"/>
                                          </p:stCondLst>
                                        </p:cTn>
                                        <p:tgtEl>
                                          <p:spTgt spid="4">
                                            <p:txEl>
                                              <p:pRg st="5" end="5"/>
                                            </p:txEl>
                                          </p:spTgt>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500"/>
                                        <p:tgtEl>
                                          <p:spTgt spid="1026"/>
                                        </p:tgtEl>
                                        <p:attrNameLst>
                                          <p:attrName>ppt_x</p:attrName>
                                        </p:attrNameLst>
                                      </p:cBhvr>
                                      <p:tavLst>
                                        <p:tav tm="0">
                                          <p:val>
                                            <p:strVal val="ppt_x"/>
                                          </p:val>
                                        </p:tav>
                                        <p:tav tm="100000">
                                          <p:val>
                                            <p:strVal val="0-ppt_w/2"/>
                                          </p:val>
                                        </p:tav>
                                      </p:tavLst>
                                    </p:anim>
                                    <p:anim calcmode="lin" valueType="num">
                                      <p:cBhvr additive="base">
                                        <p:cTn id="31" dur="500"/>
                                        <p:tgtEl>
                                          <p:spTgt spid="1026"/>
                                        </p:tgtEl>
                                        <p:attrNameLst>
                                          <p:attrName>ppt_y</p:attrName>
                                        </p:attrNameLst>
                                      </p:cBhvr>
                                      <p:tavLst>
                                        <p:tav tm="0">
                                          <p:val>
                                            <p:strVal val="ppt_y"/>
                                          </p:val>
                                        </p:tav>
                                        <p:tav tm="100000">
                                          <p:val>
                                            <p:strVal val="ppt_y"/>
                                          </p:val>
                                        </p:tav>
                                      </p:tavLst>
                                    </p:anim>
                                    <p:set>
                                      <p:cBhvr>
                                        <p:cTn id="32" dur="1" fill="hold">
                                          <p:stCondLst>
                                            <p:cond delay="499"/>
                                          </p:stCondLst>
                                        </p:cTn>
                                        <p:tgtEl>
                                          <p:spTgt spid="1026"/>
                                        </p:tgtEl>
                                        <p:attrNameLst>
                                          <p:attrName>style.visibility</p:attrName>
                                        </p:attrNameLst>
                                      </p:cBhvr>
                                      <p:to>
                                        <p:strVal val="hidden"/>
                                      </p:to>
                                    </p:set>
                                  </p:childTnLst>
                                </p:cTn>
                              </p:par>
                              <p:par>
                                <p:cTn id="33" presetID="2" presetClass="entr" presetSubtype="2" fill="hold"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 calcmode="lin" valueType="num">
                                      <p:cBhvr additive="base">
                                        <p:cTn id="39"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6">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 calcmode="lin" valueType="num">
                                      <p:cBhvr additive="base">
                                        <p:cTn id="43"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2" end="2"/>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additive="base">
                                        <p:cTn id="47"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
                                            <p:txEl>
                                              <p:pRg st="3" end="3"/>
                                            </p:txEl>
                                          </p:spTgt>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028"/>
                                        </p:tgtEl>
                                        <p:attrNameLst>
                                          <p:attrName>style.visibility</p:attrName>
                                        </p:attrNameLst>
                                      </p:cBhvr>
                                      <p:to>
                                        <p:strVal val="visible"/>
                                      </p:to>
                                    </p:set>
                                    <p:anim calcmode="lin" valueType="num">
                                      <p:cBhvr additive="base">
                                        <p:cTn id="51" dur="500" fill="hold"/>
                                        <p:tgtEl>
                                          <p:spTgt spid="1028"/>
                                        </p:tgtEl>
                                        <p:attrNameLst>
                                          <p:attrName>ppt_x</p:attrName>
                                        </p:attrNameLst>
                                      </p:cBhvr>
                                      <p:tavLst>
                                        <p:tav tm="0">
                                          <p:val>
                                            <p:strVal val="1+#ppt_w/2"/>
                                          </p:val>
                                        </p:tav>
                                        <p:tav tm="100000">
                                          <p:val>
                                            <p:strVal val="#ppt_x"/>
                                          </p:val>
                                        </p:tav>
                                      </p:tavLst>
                                    </p:anim>
                                    <p:anim calcmode="lin" valueType="num">
                                      <p:cBhvr additive="base">
                                        <p:cTn id="52"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3200" b="1" dirty="0"/>
              <a:t>Geospatial Big Data</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22</a:t>
            </a:fld>
            <a:endParaRPr lang="en-US" sz="1000" b="0" dirty="0" smtClean="0">
              <a:latin typeface="Tahoma" charset="0"/>
            </a:endParaRPr>
          </a:p>
        </p:txBody>
      </p:sp>
      <p:pic>
        <p:nvPicPr>
          <p:cNvPr id="1026" name="Picture 2" descr="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618" y="1490133"/>
            <a:ext cx="4328763" cy="4328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00248"/>
            <a:ext cx="8550922" cy="738664"/>
          </a:xfrm>
          <a:prstGeom prst="rect">
            <a:avLst/>
          </a:prstGeom>
          <a:noFill/>
        </p:spPr>
        <p:txBody>
          <a:bodyPr wrap="square" rtlCol="0">
            <a:spAutoFit/>
          </a:bodyPr>
          <a:lstStyle/>
          <a:p>
            <a:pPr algn="ctr"/>
            <a:r>
              <a:rPr lang="en-US" sz="1400" dirty="0" smtClean="0"/>
              <a:t>Visualization of New York taxi data</a:t>
            </a:r>
          </a:p>
          <a:p>
            <a:pPr algn="ctr"/>
            <a:r>
              <a:rPr lang="en-US" sz="1400" dirty="0" smtClean="0"/>
              <a:t>The black pixel means the taxi did not have fare and yellows means it did </a:t>
            </a:r>
          </a:p>
          <a:p>
            <a:pPr algn="ctr"/>
            <a:r>
              <a:rPr lang="en-US" sz="1400" dirty="0" smtClean="0"/>
              <a:t>Source</a:t>
            </a:r>
            <a:r>
              <a:rPr lang="en-US" sz="1400" dirty="0"/>
              <a:t>: http://chriswhong.com/open-data/my-first-data-art-nyc-taxi-defrag/ </a:t>
            </a:r>
          </a:p>
        </p:txBody>
      </p:sp>
    </p:spTree>
    <p:extLst>
      <p:ext uri="{BB962C8B-B14F-4D97-AF65-F5344CB8AC3E}">
        <p14:creationId xmlns:p14="http://schemas.microsoft.com/office/powerpoint/2010/main" val="3079416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CyberInfrastructure Resources</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23</a:t>
            </a:fld>
            <a:endParaRPr lang="en-US" sz="1000" b="0" dirty="0" smtClean="0">
              <a:latin typeface="Tahoma" charset="0"/>
            </a:endParaRPr>
          </a:p>
        </p:txBody>
      </p:sp>
      <p:sp>
        <p:nvSpPr>
          <p:cNvPr id="29" name="TextBox 28"/>
          <p:cNvSpPr txBox="1"/>
          <p:nvPr/>
        </p:nvSpPr>
        <p:spPr>
          <a:xfrm>
            <a:off x="3897938" y="4739876"/>
            <a:ext cx="2380780" cy="307777"/>
          </a:xfrm>
          <a:prstGeom prst="rect">
            <a:avLst/>
          </a:prstGeom>
          <a:noFill/>
        </p:spPr>
        <p:txBody>
          <a:bodyPr wrap="none" rtlCol="0">
            <a:spAutoFit/>
          </a:bodyPr>
          <a:lstStyle/>
          <a:p>
            <a:pPr algn="ctr"/>
            <a:r>
              <a:rPr lang="en-US" sz="1400" dirty="0" smtClean="0"/>
              <a:t>NSF XSEDE: SDSC Comet</a:t>
            </a:r>
            <a:endParaRPr lang="en-US" sz="1400" dirty="0"/>
          </a:p>
        </p:txBody>
      </p:sp>
      <p:sp>
        <p:nvSpPr>
          <p:cNvPr id="30" name="Rectangle 29"/>
          <p:cNvSpPr/>
          <p:nvPr/>
        </p:nvSpPr>
        <p:spPr>
          <a:xfrm>
            <a:off x="4451006" y="4992673"/>
            <a:ext cx="1274644" cy="307777"/>
          </a:xfrm>
          <a:prstGeom prst="rect">
            <a:avLst/>
          </a:prstGeom>
        </p:spPr>
        <p:txBody>
          <a:bodyPr wrap="none">
            <a:spAutoFit/>
          </a:bodyPr>
          <a:lstStyle/>
          <a:p>
            <a:pPr algn="ctr"/>
            <a:r>
              <a:rPr lang="en-US" sz="1400" dirty="0" smtClean="0"/>
              <a:t>2,000 </a:t>
            </a:r>
            <a:r>
              <a:rPr lang="en-US" sz="1400" dirty="0" err="1"/>
              <a:t>TFlop</a:t>
            </a:r>
            <a:r>
              <a:rPr lang="en-US" sz="1400" dirty="0"/>
              <a:t>/s</a:t>
            </a:r>
          </a:p>
        </p:txBody>
      </p:sp>
      <p:pic>
        <p:nvPicPr>
          <p:cNvPr id="21" name="Picture 8" descr="http://cybergis.illinois.edu/assets/img/projects/img4.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5935" y="2522192"/>
            <a:ext cx="3031890" cy="2086266"/>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75012" y="4739876"/>
            <a:ext cx="2173737" cy="307777"/>
          </a:xfrm>
          <a:prstGeom prst="rect">
            <a:avLst/>
          </a:prstGeom>
          <a:noFill/>
        </p:spPr>
        <p:txBody>
          <a:bodyPr wrap="none" rtlCol="0">
            <a:spAutoFit/>
          </a:bodyPr>
          <a:lstStyle/>
          <a:p>
            <a:pPr algn="ctr"/>
            <a:r>
              <a:rPr lang="en-US" sz="1400" dirty="0" smtClean="0"/>
              <a:t>NSF Blue Waters @ UofI</a:t>
            </a:r>
            <a:endParaRPr lang="en-US" sz="1400" dirty="0"/>
          </a:p>
        </p:txBody>
      </p:sp>
      <p:sp>
        <p:nvSpPr>
          <p:cNvPr id="28" name="Rectangle 27"/>
          <p:cNvSpPr/>
          <p:nvPr/>
        </p:nvSpPr>
        <p:spPr>
          <a:xfrm>
            <a:off x="1374865" y="4992673"/>
            <a:ext cx="1374030" cy="307777"/>
          </a:xfrm>
          <a:prstGeom prst="rect">
            <a:avLst/>
          </a:prstGeom>
        </p:spPr>
        <p:txBody>
          <a:bodyPr wrap="none">
            <a:spAutoFit/>
          </a:bodyPr>
          <a:lstStyle/>
          <a:p>
            <a:pPr algn="ctr"/>
            <a:r>
              <a:rPr lang="en-US" sz="1400" dirty="0" smtClean="0"/>
              <a:t>13,300 </a:t>
            </a:r>
            <a:r>
              <a:rPr lang="en-US" sz="1400" dirty="0" err="1" smtClean="0"/>
              <a:t>TFlop</a:t>
            </a:r>
            <a:r>
              <a:rPr lang="en-US" sz="1400" dirty="0" smtClean="0"/>
              <a:t>/s</a:t>
            </a:r>
            <a:endParaRPr lang="en-US" sz="1400" dirty="0"/>
          </a:p>
        </p:txBody>
      </p:sp>
      <p:pic>
        <p:nvPicPr>
          <p:cNvPr id="23" name="Picture 10" descr="http://www.esrf.eu/files/live/sites/www/files/Infrastructure/Computing/NICE/Images/dell-poweredge-c800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0799" y="3171295"/>
            <a:ext cx="2047266" cy="1050135"/>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6650946" y="4772560"/>
            <a:ext cx="1846980" cy="307777"/>
          </a:xfrm>
          <a:prstGeom prst="rect">
            <a:avLst/>
          </a:prstGeom>
          <a:noFill/>
        </p:spPr>
        <p:txBody>
          <a:bodyPr wrap="none" rtlCol="0">
            <a:spAutoFit/>
          </a:bodyPr>
          <a:lstStyle/>
          <a:p>
            <a:pPr algn="ctr"/>
            <a:r>
              <a:rPr lang="en-US" sz="1400" dirty="0" smtClean="0"/>
              <a:t>UofI Campus Cluster</a:t>
            </a:r>
            <a:endParaRPr lang="en-US" sz="1400" dirty="0"/>
          </a:p>
        </p:txBody>
      </p:sp>
      <p:pic>
        <p:nvPicPr>
          <p:cNvPr id="1026" name="Picture 2" descr="http://www.sdsc.edu/assets/images/hpc_comet_body.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8404" y="2522192"/>
            <a:ext cx="2587298" cy="208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254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CyberGIS ROGER</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24</a:t>
            </a:fld>
            <a:endParaRPr lang="en-US" sz="1000" b="0" dirty="0" smtClean="0">
              <a:latin typeface="Tahoma" charset="0"/>
            </a:endParaRPr>
          </a:p>
        </p:txBody>
      </p:sp>
      <p:sp>
        <p:nvSpPr>
          <p:cNvPr id="29" name="TextBox 28"/>
          <p:cNvSpPr txBox="1"/>
          <p:nvPr/>
        </p:nvSpPr>
        <p:spPr>
          <a:xfrm>
            <a:off x="2316270" y="5726731"/>
            <a:ext cx="4493538" cy="1384995"/>
          </a:xfrm>
          <a:prstGeom prst="rect">
            <a:avLst/>
          </a:prstGeom>
          <a:noFill/>
        </p:spPr>
        <p:txBody>
          <a:bodyPr wrap="none" rtlCol="0">
            <a:spAutoFit/>
          </a:bodyPr>
          <a:lstStyle/>
          <a:p>
            <a:pPr algn="ctr"/>
            <a:r>
              <a:rPr lang="en-US" sz="1400" b="1" dirty="0" smtClean="0"/>
              <a:t>CyberGIS ROGER</a:t>
            </a:r>
          </a:p>
          <a:p>
            <a:pPr algn="ctr"/>
            <a:r>
              <a:rPr lang="en-US" sz="1400" dirty="0" smtClean="0"/>
              <a:t>Resourcing Open Geospatial Education and Research</a:t>
            </a:r>
          </a:p>
          <a:p>
            <a:pPr algn="ctr"/>
            <a:r>
              <a:rPr lang="en-US" sz="1400" dirty="0" smtClean="0">
                <a:hlinkClick r:id="rId3"/>
              </a:rPr>
              <a:t>After Roger Tomlinson</a:t>
            </a:r>
            <a:endParaRPr lang="en-US" sz="1400" dirty="0" smtClean="0"/>
          </a:p>
          <a:p>
            <a:pPr algn="ctr"/>
            <a:r>
              <a:rPr lang="en-US" sz="1400" dirty="0" smtClean="0">
                <a:hlinkClick r:id="rId4"/>
              </a:rPr>
              <a:t>goo.gl/8MpYC9</a:t>
            </a:r>
            <a:endParaRPr lang="en-US" sz="1400" dirty="0" smtClean="0"/>
          </a:p>
          <a:p>
            <a:pPr algn="ctr"/>
            <a:r>
              <a:rPr lang="en-US" sz="1400" dirty="0" smtClean="0"/>
              <a:t>~</a:t>
            </a:r>
            <a:r>
              <a:rPr lang="en-US" sz="1400" dirty="0"/>
              <a:t>60 </a:t>
            </a:r>
            <a:r>
              <a:rPr lang="en-US" sz="1400" dirty="0" err="1"/>
              <a:t>TFlop</a:t>
            </a:r>
            <a:r>
              <a:rPr lang="en-US" sz="1400" dirty="0"/>
              <a:t>/s</a:t>
            </a:r>
          </a:p>
          <a:p>
            <a:pPr algn="ctr"/>
            <a:endParaRPr lang="en-US" sz="1400" dirty="0"/>
          </a:p>
        </p:txBody>
      </p:sp>
      <p:pic>
        <p:nvPicPr>
          <p:cNvPr id="5" name="Picture 4"/>
          <p:cNvPicPr>
            <a:picLocks noChangeAspect="1"/>
          </p:cNvPicPr>
          <p:nvPr/>
        </p:nvPicPr>
        <p:blipFill rotWithShape="1">
          <a:blip r:embed="rId5" cstate="screen">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a:ext>
            </a:extLst>
          </a:blip>
          <a:srcRect/>
          <a:stretch/>
        </p:blipFill>
        <p:spPr>
          <a:xfrm>
            <a:off x="779929" y="1623351"/>
            <a:ext cx="7703671" cy="4085604"/>
          </a:xfrm>
          <a:prstGeom prst="rect">
            <a:avLst/>
          </a:prstGeom>
        </p:spPr>
      </p:pic>
    </p:spTree>
    <p:extLst>
      <p:ext uri="{BB962C8B-B14F-4D97-AF65-F5344CB8AC3E}">
        <p14:creationId xmlns:p14="http://schemas.microsoft.com/office/powerpoint/2010/main" val="3573207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ROGER?</a:t>
            </a:r>
          </a:p>
        </p:txBody>
      </p:sp>
      <p:sp>
        <p:nvSpPr>
          <p:cNvPr id="3" name="Content Placeholder 2"/>
          <p:cNvSpPr>
            <a:spLocks noGrp="1"/>
          </p:cNvSpPr>
          <p:nvPr>
            <p:ph idx="1"/>
          </p:nvPr>
        </p:nvSpPr>
        <p:spPr>
          <a:xfrm>
            <a:off x="457200" y="1777621"/>
            <a:ext cx="8229600" cy="4525963"/>
          </a:xfrm>
        </p:spPr>
        <p:txBody>
          <a:bodyPr/>
          <a:lstStyle/>
          <a:p>
            <a:r>
              <a:rPr lang="en-US" dirty="0" smtClean="0"/>
              <a:t>Both a research project and a research resource</a:t>
            </a:r>
          </a:p>
          <a:p>
            <a:r>
              <a:rPr lang="en-US" dirty="0" smtClean="0"/>
              <a:t>Configured to best support geospatial data, with emphases on local memory and shared storage size and speed</a:t>
            </a:r>
          </a:p>
          <a:p>
            <a:r>
              <a:rPr lang="en-US" dirty="0" smtClean="0"/>
              <a:t>Supports multiple paradigms: traditional batch HPC, Hadoop, and Cloud (OpenStack).</a:t>
            </a:r>
          </a:p>
          <a:p>
            <a:r>
              <a:rPr lang="en-US" dirty="0" smtClean="0"/>
              <a:t>Integrate the three paradigms and leverage their strengths </a:t>
            </a:r>
          </a:p>
          <a:p>
            <a:r>
              <a:rPr lang="en-US" dirty="0"/>
              <a:t>Inform the design of future geospatial supercomputers</a:t>
            </a:r>
          </a:p>
          <a:p>
            <a:endParaRPr lang="en-US" dirty="0"/>
          </a:p>
        </p:txBody>
      </p:sp>
    </p:spTree>
    <p:extLst>
      <p:ext uri="{BB962C8B-B14F-4D97-AF65-F5344CB8AC3E}">
        <p14:creationId xmlns:p14="http://schemas.microsoft.com/office/powerpoint/2010/main" val="2694435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ROGER</a:t>
            </a:r>
            <a:r>
              <a:rPr lang="en-US" dirty="0" smtClean="0"/>
              <a:t>: Overview</a:t>
            </a:r>
            <a:endParaRPr lang="en-US" dirty="0"/>
          </a:p>
        </p:txBody>
      </p:sp>
      <p:sp>
        <p:nvSpPr>
          <p:cNvPr id="5" name="Content Placeholder 4"/>
          <p:cNvSpPr>
            <a:spLocks noGrp="1"/>
          </p:cNvSpPr>
          <p:nvPr>
            <p:ph sz="half" idx="2"/>
          </p:nvPr>
        </p:nvSpPr>
        <p:spPr/>
        <p:txBody>
          <a:bodyPr/>
          <a:lstStyle/>
          <a:p>
            <a:r>
              <a:rPr lang="en-US" altLang="en-US" dirty="0">
                <a:solidFill>
                  <a:schemeClr val="tx1"/>
                </a:solidFill>
                <a:ea typeface="ＭＳ Ｐゴシック" panose="020B0600070205080204" pitchFamily="34" charset="-128"/>
              </a:rPr>
              <a:t>Provides the CyberGIS </a:t>
            </a:r>
            <a:r>
              <a:rPr lang="en-US" altLang="en-US" dirty="0" smtClean="0">
                <a:solidFill>
                  <a:schemeClr val="tx1"/>
                </a:solidFill>
                <a:ea typeface="ＭＳ Ｐゴシック" panose="020B0600070205080204" pitchFamily="34" charset="-128"/>
              </a:rPr>
              <a:t>Center with </a:t>
            </a:r>
            <a:r>
              <a:rPr lang="en-US" altLang="en-US" dirty="0">
                <a:solidFill>
                  <a:schemeClr val="tx1"/>
                </a:solidFill>
                <a:ea typeface="ＭＳ Ｐゴシック" panose="020B0600070205080204" pitchFamily="34" charset="-128"/>
              </a:rPr>
              <a:t>HPC, Hadoop and OpenStack functionality all on one system</a:t>
            </a:r>
          </a:p>
          <a:p>
            <a:r>
              <a:rPr lang="en-US" altLang="en-US" dirty="0">
                <a:solidFill>
                  <a:schemeClr val="tx1"/>
                </a:solidFill>
                <a:ea typeface="ＭＳ Ｐゴシック" panose="020B0600070205080204" pitchFamily="34" charset="-128"/>
              </a:rPr>
              <a:t>Managed by Systems Group</a:t>
            </a:r>
          </a:p>
          <a:p>
            <a:pPr marL="342883" lvl="1" indent="0">
              <a:buNone/>
            </a:pPr>
            <a:r>
              <a:rPr lang="en-US" altLang="en-US" dirty="0">
                <a:solidFill>
                  <a:schemeClr val="tx1"/>
                </a:solidFill>
                <a:ea typeface="ＭＳ Ｐゴシック" panose="020B0600070205080204" pitchFamily="34" charset="-128"/>
              </a:rPr>
              <a:t>With support from our storage, network, security and services groups</a:t>
            </a:r>
          </a:p>
          <a:p>
            <a:pPr marL="0" indent="0" algn="ctr">
              <a:spcBef>
                <a:spcPts val="1350"/>
              </a:spcBef>
              <a:spcAft>
                <a:spcPts val="1350"/>
              </a:spcAft>
              <a:buNone/>
            </a:pPr>
            <a:endParaRPr lang="en-US" dirty="0">
              <a:solidFill>
                <a:schemeClr val="tx1"/>
              </a:solidFill>
              <a:latin typeface="Calibri" panose="020F0502020204030204" pitchFamily="34" charset="0"/>
            </a:endParaRPr>
          </a:p>
          <a:p>
            <a:pPr>
              <a:spcBef>
                <a:spcPts val="0"/>
              </a:spcBef>
              <a:spcAft>
                <a:spcPts val="450"/>
              </a:spcAft>
            </a:pPr>
            <a:endParaRPr lang="en-US" sz="1800" dirty="0">
              <a:solidFill>
                <a:schemeClr val="tx1"/>
              </a:solidFill>
              <a:latin typeface="Calibri" panose="020F0502020204030204" pitchFamily="34" charset="0"/>
            </a:endParaRPr>
          </a:p>
          <a:p>
            <a:pPr>
              <a:spcBef>
                <a:spcPts val="0"/>
              </a:spcBef>
              <a:spcAft>
                <a:spcPts val="450"/>
              </a:spcAft>
            </a:pPr>
            <a:endParaRPr lang="en-US" sz="1200" dirty="0">
              <a:solidFill>
                <a:schemeClr val="tx1"/>
              </a:solidFill>
              <a:latin typeface="Calibri" panose="020F0502020204030204" pitchFamily="34" charset="0"/>
            </a:endParaRPr>
          </a:p>
          <a:p>
            <a:pPr marL="257168" lvl="1" indent="-257168">
              <a:spcBef>
                <a:spcPts val="0"/>
              </a:spcBef>
              <a:spcAft>
                <a:spcPts val="450"/>
              </a:spcAft>
            </a:pPr>
            <a:endParaRPr lang="en-US" dirty="0">
              <a:solidFill>
                <a:schemeClr val="tx1"/>
              </a:solidFill>
              <a:latin typeface="Calibri" panose="020F0502020204030204" pitchFamily="34" charset="0"/>
            </a:endParaRP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650" y="2226469"/>
            <a:ext cx="3840480" cy="2553920"/>
          </a:xfrm>
          <a:prstGeom prst="rect">
            <a:avLst/>
          </a:prstGeom>
        </p:spPr>
      </p:pic>
    </p:spTree>
    <p:extLst>
      <p:ext uri="{BB962C8B-B14F-4D97-AF65-F5344CB8AC3E}">
        <p14:creationId xmlns:p14="http://schemas.microsoft.com/office/powerpoint/2010/main" val="35746926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ROGER: File system</a:t>
            </a:r>
            <a:endParaRPr lang="en-US" dirty="0"/>
          </a:p>
        </p:txBody>
      </p:sp>
      <p:sp>
        <p:nvSpPr>
          <p:cNvPr id="3" name="Content Placeholder 2"/>
          <p:cNvSpPr>
            <a:spLocks noGrp="1"/>
          </p:cNvSpPr>
          <p:nvPr>
            <p:ph idx="1"/>
          </p:nvPr>
        </p:nvSpPr>
        <p:spPr>
          <a:xfrm>
            <a:off x="628650" y="2226469"/>
            <a:ext cx="7427085" cy="3263504"/>
          </a:xfrm>
        </p:spPr>
        <p:txBody>
          <a:bodyPr/>
          <a:lstStyle/>
          <a:p>
            <a:r>
              <a:rPr lang="en-US" dirty="0"/>
              <a:t>IBM General Parallel File System (GPFS)</a:t>
            </a:r>
            <a:endParaRPr lang="en-US" dirty="0" smtClean="0"/>
          </a:p>
          <a:p>
            <a:r>
              <a:rPr lang="en-US" dirty="0" smtClean="0"/>
              <a:t>Parallel file system means all of the nodes get fast access to hard drive storage.</a:t>
            </a:r>
          </a:p>
          <a:p>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99415" y="3200502"/>
            <a:ext cx="3835689" cy="25502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77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ROGER for this class</a:t>
            </a:r>
            <a:endParaRPr lang="en-US" dirty="0"/>
          </a:p>
        </p:txBody>
      </p:sp>
      <p:sp>
        <p:nvSpPr>
          <p:cNvPr id="3" name="Content Placeholder 2"/>
          <p:cNvSpPr>
            <a:spLocks noGrp="1"/>
          </p:cNvSpPr>
          <p:nvPr>
            <p:ph idx="1"/>
          </p:nvPr>
        </p:nvSpPr>
        <p:spPr>
          <a:xfrm>
            <a:off x="628650" y="2226469"/>
            <a:ext cx="7427085" cy="3263504"/>
          </a:xfrm>
        </p:spPr>
        <p:txBody>
          <a:bodyPr>
            <a:normAutofit/>
          </a:bodyPr>
          <a:lstStyle/>
          <a:p>
            <a:r>
              <a:rPr lang="en-US" dirty="0" smtClean="0"/>
              <a:t>Will create ROGER accounts for every student in this class</a:t>
            </a:r>
          </a:p>
          <a:p>
            <a:r>
              <a:rPr lang="en-US" dirty="0" smtClean="0"/>
              <a:t>Interact with various components in ROGER</a:t>
            </a:r>
          </a:p>
          <a:p>
            <a:pPr lvl="1"/>
            <a:r>
              <a:rPr lang="en-US" dirty="0" smtClean="0"/>
              <a:t>Job submission</a:t>
            </a:r>
          </a:p>
          <a:p>
            <a:pPr lvl="1"/>
            <a:r>
              <a:rPr lang="en-US" dirty="0" smtClean="0"/>
              <a:t>Handling and processing massive data with Hadoop, Spark, R, and Python, etc.</a:t>
            </a:r>
          </a:p>
          <a:p>
            <a:pPr lvl="1"/>
            <a:r>
              <a:rPr lang="en-US" dirty="0" smtClean="0"/>
              <a:t>Getting to know OpenStack</a:t>
            </a:r>
          </a:p>
          <a:p>
            <a:pPr lvl="1"/>
            <a:r>
              <a:rPr lang="en-US" dirty="0" smtClean="0"/>
              <a:t>Working with Geospatial libraries</a:t>
            </a:r>
          </a:p>
          <a:p>
            <a:pPr marL="457200" lvl="1"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699900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ROGER for this class</a:t>
            </a:r>
            <a:endParaRPr lang="en-US" dirty="0"/>
          </a:p>
        </p:txBody>
      </p:sp>
      <p:sp>
        <p:nvSpPr>
          <p:cNvPr id="3" name="Content Placeholder 2"/>
          <p:cNvSpPr>
            <a:spLocks noGrp="1"/>
          </p:cNvSpPr>
          <p:nvPr>
            <p:ph idx="1"/>
          </p:nvPr>
        </p:nvSpPr>
        <p:spPr>
          <a:xfrm>
            <a:off x="628650" y="2226469"/>
            <a:ext cx="7427085" cy="3263504"/>
          </a:xfrm>
        </p:spPr>
        <p:txBody>
          <a:bodyPr>
            <a:normAutofit/>
          </a:bodyPr>
          <a:lstStyle/>
          <a:p>
            <a:pPr marL="457200" lvl="1" indent="0">
              <a:buNone/>
            </a:pPr>
            <a:endParaRPr lang="en-US" dirty="0" smtClean="0"/>
          </a:p>
          <a:p>
            <a:endParaRPr lang="en-US" dirty="0" smtClean="0"/>
          </a:p>
          <a:p>
            <a:endParaRPr lang="en-US" dirty="0"/>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512888"/>
            <a:ext cx="2561272" cy="2561272"/>
          </a:xfrm>
          <a:prstGeom prst="rect">
            <a:avLst/>
          </a:prstGeom>
        </p:spPr>
      </p:pic>
      <p:pic>
        <p:nvPicPr>
          <p:cNvPr id="5" name="Picture 4" descr="http://www.lvlsvn.com/sites/default/files/styles/post_image/public/Untitled-1.png?itok=Tv_0WA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372" y="1902246"/>
            <a:ext cx="3148370" cy="1527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306" y="3133996"/>
            <a:ext cx="3472871" cy="18441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stratio.com/datavis/kbase/wp-content/uploads/2015/02/mongodb-logo-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59630"/>
            <a:ext cx="2729865" cy="840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andas.pydata.org/_static/pandas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417" y="5066651"/>
            <a:ext cx="3677920" cy="747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rhrv.r-forge.r-project.org/css/images/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3554" y="5162181"/>
            <a:ext cx="1257626" cy="95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72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9770"/>
            <a:ext cx="8229600" cy="1046480"/>
          </a:xfrm>
        </p:spPr>
        <p:txBody>
          <a:bodyPr/>
          <a:lstStyle/>
          <a:p>
            <a:pPr>
              <a:lnSpc>
                <a:spcPct val="100000"/>
              </a:lnSpc>
            </a:pPr>
            <a:r>
              <a:rPr lang="en-US" sz="3000" b="1" dirty="0"/>
              <a:t>GEOG 479: </a:t>
            </a:r>
            <a:r>
              <a:rPr lang="en-US" sz="3000" b="1" dirty="0" smtClean="0"/>
              <a:t/>
            </a:r>
            <a:br>
              <a:rPr lang="en-US" sz="3000" b="1" dirty="0" smtClean="0"/>
            </a:br>
            <a:r>
              <a:rPr lang="en-US" sz="3000" b="1" dirty="0" smtClean="0"/>
              <a:t>Advanced Topics in GIS – CyberGIS</a:t>
            </a:r>
            <a:endParaRPr lang="en-US" sz="3000" b="1" dirty="0"/>
          </a:p>
        </p:txBody>
      </p:sp>
      <p:sp>
        <p:nvSpPr>
          <p:cNvPr id="3" name="Content Placeholder 2"/>
          <p:cNvSpPr>
            <a:spLocks noGrp="1"/>
          </p:cNvSpPr>
          <p:nvPr>
            <p:ph idx="1"/>
          </p:nvPr>
        </p:nvSpPr>
        <p:spPr>
          <a:xfrm>
            <a:off x="457200" y="1746250"/>
            <a:ext cx="8229600" cy="4593167"/>
          </a:xfrm>
        </p:spPr>
        <p:txBody>
          <a:bodyPr>
            <a:normAutofit lnSpcReduction="10000"/>
          </a:bodyPr>
          <a:lstStyle/>
          <a:p>
            <a:r>
              <a:rPr lang="en-US" dirty="0" smtClean="0"/>
              <a:t>Course Outline</a:t>
            </a:r>
          </a:p>
          <a:p>
            <a:pPr lvl="1">
              <a:lnSpc>
                <a:spcPct val="150000"/>
              </a:lnSpc>
            </a:pPr>
            <a:r>
              <a:rPr lang="en-US" dirty="0" smtClean="0"/>
              <a:t>Introduction </a:t>
            </a:r>
            <a:r>
              <a:rPr lang="en-US" dirty="0"/>
              <a:t>to CyberGIS, Geospatial Big Data and </a:t>
            </a:r>
            <a:r>
              <a:rPr lang="en-US" dirty="0" smtClean="0"/>
              <a:t>ROGER</a:t>
            </a:r>
          </a:p>
          <a:p>
            <a:pPr lvl="1">
              <a:lnSpc>
                <a:spcPct val="150000"/>
              </a:lnSpc>
            </a:pPr>
            <a:r>
              <a:rPr lang="en-US" dirty="0" smtClean="0"/>
              <a:t>High </a:t>
            </a:r>
            <a:r>
              <a:rPr lang="en-US" dirty="0"/>
              <a:t>performance computing, cyberinfrastructure and </a:t>
            </a:r>
            <a:r>
              <a:rPr lang="en-US" dirty="0" smtClean="0"/>
              <a:t>GIS</a:t>
            </a:r>
          </a:p>
          <a:p>
            <a:pPr lvl="1">
              <a:lnSpc>
                <a:spcPct val="150000"/>
              </a:lnSpc>
            </a:pPr>
            <a:r>
              <a:rPr lang="en-US" dirty="0" smtClean="0"/>
              <a:t>Getting </a:t>
            </a:r>
            <a:r>
              <a:rPr lang="en-US" dirty="0"/>
              <a:t>started with </a:t>
            </a:r>
            <a:r>
              <a:rPr lang="en-US" dirty="0" smtClean="0"/>
              <a:t>ROGER</a:t>
            </a:r>
          </a:p>
          <a:p>
            <a:pPr lvl="1">
              <a:lnSpc>
                <a:spcPct val="150000"/>
              </a:lnSpc>
            </a:pPr>
            <a:r>
              <a:rPr lang="en-US" dirty="0"/>
              <a:t>Distributed Spatial Databases</a:t>
            </a:r>
          </a:p>
          <a:p>
            <a:pPr lvl="1">
              <a:lnSpc>
                <a:spcPct val="150000"/>
              </a:lnSpc>
            </a:pPr>
            <a:r>
              <a:rPr lang="en-US" dirty="0"/>
              <a:t>Taming Big Geospatial Data with </a:t>
            </a:r>
            <a:r>
              <a:rPr lang="en-US" dirty="0" smtClean="0"/>
              <a:t>Hadoop</a:t>
            </a:r>
            <a:endParaRPr lang="en-US" dirty="0"/>
          </a:p>
          <a:p>
            <a:pPr lvl="1">
              <a:lnSpc>
                <a:spcPct val="150000"/>
              </a:lnSpc>
            </a:pPr>
            <a:r>
              <a:rPr lang="en-US" dirty="0" smtClean="0"/>
              <a:t>Advanced </a:t>
            </a:r>
            <a:r>
              <a:rPr lang="en-US" dirty="0"/>
              <a:t>Geospatial Data </a:t>
            </a:r>
            <a:r>
              <a:rPr lang="en-US" dirty="0" smtClean="0"/>
              <a:t>Analytics</a:t>
            </a:r>
          </a:p>
          <a:p>
            <a:pPr lvl="1">
              <a:lnSpc>
                <a:spcPct val="150000"/>
              </a:lnSpc>
            </a:pPr>
            <a:r>
              <a:rPr lang="en-US" dirty="0" smtClean="0"/>
              <a:t>Mid-term </a:t>
            </a:r>
            <a:r>
              <a:rPr lang="en-US" dirty="0"/>
              <a:t>project</a:t>
            </a:r>
          </a:p>
          <a:p>
            <a:pPr lvl="1">
              <a:lnSpc>
                <a:spcPct val="150000"/>
              </a:lnSpc>
            </a:pPr>
            <a:r>
              <a:rPr lang="en-US" dirty="0"/>
              <a:t>Terrain analysis: Parallel MapAlgebra for Spatial Analysis</a:t>
            </a:r>
          </a:p>
          <a:p>
            <a:pPr lvl="1">
              <a:lnSpc>
                <a:spcPct val="150000"/>
              </a:lnSpc>
            </a:pPr>
            <a:r>
              <a:rPr lang="en-US" dirty="0"/>
              <a:t>Interactive Geo-visualization of Large-scale Movement Data with </a:t>
            </a:r>
            <a:r>
              <a:rPr lang="en-US" dirty="0" smtClean="0"/>
              <a:t>Spark</a:t>
            </a:r>
          </a:p>
          <a:p>
            <a:pPr lvl="1">
              <a:lnSpc>
                <a:spcPct val="150000"/>
              </a:lnSpc>
            </a:pPr>
            <a:r>
              <a:rPr lang="en-US" dirty="0" smtClean="0"/>
              <a:t>Final </a:t>
            </a:r>
            <a:r>
              <a:rPr lang="en-US" dirty="0"/>
              <a:t>project</a:t>
            </a:r>
            <a:endParaRPr lang="en-US" dirty="0" smtClean="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Tree>
    <p:extLst>
      <p:ext uri="{BB962C8B-B14F-4D97-AF65-F5344CB8AC3E}">
        <p14:creationId xmlns:p14="http://schemas.microsoft.com/office/powerpoint/2010/main" val="39909286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CyberGIS </a:t>
            </a:r>
            <a:r>
              <a:rPr lang="en-US" b="1" dirty="0" err="1" smtClean="0"/>
              <a:t>Viewshed</a:t>
            </a:r>
            <a:r>
              <a:rPr lang="en-US" b="1" dirty="0" smtClean="0"/>
              <a:t> App</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30</a:t>
            </a:fld>
            <a:endParaRPr lang="en-US" sz="1000" b="0" dirty="0" smtClean="0">
              <a:latin typeface="Tahoma" charset="0"/>
            </a:endParaRPr>
          </a:p>
        </p:txBody>
      </p:sp>
      <p:pic>
        <p:nvPicPr>
          <p:cNvPr id="5" name="Picture 10" descr="http://www.esrf.eu/files/live/sites/www/files/Infrastructure/Computing/NICE/Images/dell-poweredge-c8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879" y="1777999"/>
            <a:ext cx="2991021" cy="153422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781919" y="3600094"/>
            <a:ext cx="1402948" cy="738664"/>
            <a:chOff x="6128261" y="5211183"/>
            <a:chExt cx="1402948" cy="738664"/>
          </a:xfrm>
        </p:grpSpPr>
        <p:sp>
          <p:nvSpPr>
            <p:cNvPr id="7" name="TextBox 6"/>
            <p:cNvSpPr txBox="1"/>
            <p:nvPr/>
          </p:nvSpPr>
          <p:spPr>
            <a:xfrm>
              <a:off x="6128261" y="5211183"/>
              <a:ext cx="1402948" cy="369332"/>
            </a:xfrm>
            <a:prstGeom prst="rect">
              <a:avLst/>
            </a:prstGeom>
            <a:noFill/>
          </p:spPr>
          <p:txBody>
            <a:bodyPr wrap="none" rtlCol="0">
              <a:spAutoFit/>
            </a:bodyPr>
            <a:lstStyle/>
            <a:p>
              <a:pPr algn="ctr"/>
              <a:r>
                <a:rPr lang="en-US" dirty="0" smtClean="0"/>
                <a:t>UofI Cluster</a:t>
              </a:r>
              <a:endParaRPr lang="en-US" dirty="0"/>
            </a:p>
          </p:txBody>
        </p:sp>
        <p:sp>
          <p:nvSpPr>
            <p:cNvPr id="8" name="Rectangle 7"/>
            <p:cNvSpPr/>
            <p:nvPr/>
          </p:nvSpPr>
          <p:spPr>
            <a:xfrm>
              <a:off x="6737363" y="5580515"/>
              <a:ext cx="184731" cy="369332"/>
            </a:xfrm>
            <a:prstGeom prst="rect">
              <a:avLst/>
            </a:prstGeom>
          </p:spPr>
          <p:txBody>
            <a:bodyPr wrap="none">
              <a:spAutoFit/>
            </a:bodyPr>
            <a:lstStyle/>
            <a:p>
              <a:pPr algn="ctr"/>
              <a:endParaRPr lang="en-US" dirty="0"/>
            </a:p>
          </p:txBody>
        </p:sp>
      </p:grpSp>
      <p:pic>
        <p:nvPicPr>
          <p:cNvPr id="1026" name="Picture 2" descr="http://www.techpowerup.com/img/13-11-18/NVIDIA_Tesla_K40_01.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66754" y="4154092"/>
            <a:ext cx="2694030" cy="223926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5"/>
          <a:srcRect l="3479" t="23560"/>
          <a:stretch/>
        </p:blipFill>
        <p:spPr>
          <a:xfrm>
            <a:off x="457200" y="2651465"/>
            <a:ext cx="4809697" cy="2712130"/>
          </a:xfrm>
          <a:prstGeom prst="rect">
            <a:avLst/>
          </a:prstGeom>
        </p:spPr>
      </p:pic>
      <p:sp>
        <p:nvSpPr>
          <p:cNvPr id="10" name="TextBox 9"/>
          <p:cNvSpPr txBox="1"/>
          <p:nvPr/>
        </p:nvSpPr>
        <p:spPr>
          <a:xfrm>
            <a:off x="2271662" y="5646936"/>
            <a:ext cx="1180772" cy="369332"/>
          </a:xfrm>
          <a:prstGeom prst="rect">
            <a:avLst/>
          </a:prstGeom>
          <a:noFill/>
        </p:spPr>
        <p:txBody>
          <a:bodyPr wrap="none" rtlCol="0">
            <a:spAutoFit/>
          </a:bodyPr>
          <a:lstStyle/>
          <a:p>
            <a:pPr algn="ctr"/>
            <a:r>
              <a:rPr lang="en-US" dirty="0" smtClean="0"/>
              <a:t>Viewshed</a:t>
            </a:r>
            <a:endParaRPr lang="en-US" dirty="0"/>
          </a:p>
        </p:txBody>
      </p:sp>
    </p:spTree>
    <p:extLst>
      <p:ext uri="{BB962C8B-B14F-4D97-AF65-F5344CB8AC3E}">
        <p14:creationId xmlns:p14="http://schemas.microsoft.com/office/powerpoint/2010/main" val="2184316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23" y="1268255"/>
            <a:ext cx="2528338" cy="3081652"/>
          </a:xfrm>
        </p:spPr>
      </p:pic>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31</a:t>
            </a:fld>
            <a:endParaRPr lang="en-US" sz="1000" b="0" dirty="0" smtClean="0">
              <a:latin typeface="Tahoma" charset="0"/>
            </a:endParaRPr>
          </a:p>
        </p:txBody>
      </p:sp>
      <p:pic>
        <p:nvPicPr>
          <p:cNvPr id="9" name="Picture 8" descr="http://cybergis.illinois.edu/assets/img/projects/img4.jpg"/>
          <p:cNvPicPr>
            <a:picLocks noChangeAspect="1" noChangeArrowheads="1"/>
          </p:cNvPicPr>
          <p:nvPr/>
        </p:nvPicPr>
        <p:blipFill rotWithShape="1">
          <a:blip r:embed="rId4">
            <a:extLst>
              <a:ext uri="{28A0092B-C50C-407E-A947-70E740481C1C}">
                <a14:useLocalDpi xmlns:a14="http://schemas.microsoft.com/office/drawing/2010/main" val="0"/>
              </a:ext>
            </a:extLst>
          </a:blip>
          <a:srcRect b="8252"/>
          <a:stretch/>
        </p:blipFill>
        <p:spPr bwMode="auto">
          <a:xfrm>
            <a:off x="4549360" y="1777999"/>
            <a:ext cx="4429540" cy="3048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 name="Group 9"/>
          <p:cNvGrpSpPr/>
          <p:nvPr/>
        </p:nvGrpSpPr>
        <p:grpSpPr>
          <a:xfrm>
            <a:off x="5411838" y="5058046"/>
            <a:ext cx="2704587" cy="738664"/>
            <a:chOff x="1090937" y="5476670"/>
            <a:chExt cx="2704587" cy="738664"/>
          </a:xfrm>
        </p:grpSpPr>
        <p:sp>
          <p:nvSpPr>
            <p:cNvPr id="11" name="TextBox 10"/>
            <p:cNvSpPr txBox="1"/>
            <p:nvPr/>
          </p:nvSpPr>
          <p:spPr>
            <a:xfrm>
              <a:off x="1090937" y="5476670"/>
              <a:ext cx="2704587" cy="369332"/>
            </a:xfrm>
            <a:prstGeom prst="rect">
              <a:avLst/>
            </a:prstGeom>
            <a:noFill/>
          </p:spPr>
          <p:txBody>
            <a:bodyPr wrap="none" rtlCol="0">
              <a:spAutoFit/>
            </a:bodyPr>
            <a:lstStyle/>
            <a:p>
              <a:pPr algn="ctr"/>
              <a:r>
                <a:rPr lang="en-US" dirty="0" smtClean="0"/>
                <a:t>NSF Blue Waters @ UofI</a:t>
              </a:r>
              <a:endParaRPr lang="en-US" dirty="0"/>
            </a:p>
          </p:txBody>
        </p:sp>
        <p:sp>
          <p:nvSpPr>
            <p:cNvPr id="12" name="Rectangle 11"/>
            <p:cNvSpPr/>
            <p:nvPr/>
          </p:nvSpPr>
          <p:spPr>
            <a:xfrm>
              <a:off x="1588667" y="5846002"/>
              <a:ext cx="1709122" cy="369332"/>
            </a:xfrm>
            <a:prstGeom prst="rect">
              <a:avLst/>
            </a:prstGeom>
          </p:spPr>
          <p:txBody>
            <a:bodyPr wrap="none">
              <a:spAutoFit/>
            </a:bodyPr>
            <a:lstStyle/>
            <a:p>
              <a:pPr algn="ctr"/>
              <a:r>
                <a:rPr lang="en-US" dirty="0" smtClean="0"/>
                <a:t>13,300 </a:t>
              </a:r>
              <a:r>
                <a:rPr lang="en-US" dirty="0" err="1" smtClean="0"/>
                <a:t>TFlop</a:t>
              </a:r>
              <a:r>
                <a:rPr lang="en-US" dirty="0" smtClean="0"/>
                <a:t>/s</a:t>
              </a:r>
              <a:endParaRPr lang="en-US" dirty="0"/>
            </a:p>
          </p:txBody>
        </p:sp>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07" y="3429000"/>
            <a:ext cx="2791875" cy="2854458"/>
          </a:xfrm>
          <a:prstGeom prst="rect">
            <a:avLst/>
          </a:prstGeom>
        </p:spPr>
      </p:pic>
      <p:sp>
        <p:nvSpPr>
          <p:cNvPr id="15" name="TextBox 14"/>
          <p:cNvSpPr txBox="1"/>
          <p:nvPr/>
        </p:nvSpPr>
        <p:spPr>
          <a:xfrm>
            <a:off x="1244392" y="898923"/>
            <a:ext cx="7080458" cy="646331"/>
          </a:xfrm>
          <a:prstGeom prst="rect">
            <a:avLst/>
          </a:prstGeom>
          <a:noFill/>
        </p:spPr>
        <p:txBody>
          <a:bodyPr wrap="square" rtlCol="0">
            <a:spAutoFit/>
          </a:bodyPr>
          <a:lstStyle/>
          <a:p>
            <a:pPr algn="ctr"/>
            <a:r>
              <a:rPr lang="en-US" b="1" dirty="0" smtClean="0"/>
              <a:t>Parallel Genetic Algorithm for Redistricting Optimization on Blue Waters</a:t>
            </a:r>
            <a:endParaRPr lang="en-US" b="1" dirty="0"/>
          </a:p>
        </p:txBody>
      </p:sp>
      <p:sp>
        <p:nvSpPr>
          <p:cNvPr id="16" name="Rectangle 15"/>
          <p:cNvSpPr/>
          <p:nvPr/>
        </p:nvSpPr>
        <p:spPr>
          <a:xfrm>
            <a:off x="401689" y="6413698"/>
            <a:ext cx="8187267" cy="307777"/>
          </a:xfrm>
          <a:prstGeom prst="rect">
            <a:avLst/>
          </a:prstGeom>
        </p:spPr>
        <p:txBody>
          <a:bodyPr wrap="square">
            <a:spAutoFit/>
          </a:bodyPr>
          <a:lstStyle/>
          <a:p>
            <a:pPr algn="ctr"/>
            <a:r>
              <a:rPr lang="en-US" sz="1400" i="1" dirty="0"/>
              <a:t>Collaborative Work </a:t>
            </a:r>
            <a:r>
              <a:rPr lang="en-US" sz="1400" i="1" dirty="0" smtClean="0"/>
              <a:t>with Wendy K. Tam Cho @ UIUC</a:t>
            </a:r>
            <a:endParaRPr lang="en-US" sz="1400" i="1" dirty="0"/>
          </a:p>
        </p:txBody>
      </p:sp>
    </p:spTree>
    <p:extLst>
      <p:ext uri="{BB962C8B-B14F-4D97-AF65-F5344CB8AC3E}">
        <p14:creationId xmlns:p14="http://schemas.microsoft.com/office/powerpoint/2010/main" val="2951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CyberGIS </a:t>
            </a:r>
            <a:r>
              <a:rPr lang="en-US" b="1" dirty="0" smtClean="0"/>
              <a:t>TauDEM </a:t>
            </a:r>
            <a:r>
              <a:rPr lang="en-US" b="1" dirty="0"/>
              <a:t>App</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32</a:t>
            </a:fld>
            <a:endParaRPr lang="en-US" sz="1000" b="0" dirty="0" smtClean="0">
              <a:latin typeface="Tahoma" charset="0"/>
            </a:endParaRPr>
          </a:p>
        </p:txBody>
      </p:sp>
      <p:pic>
        <p:nvPicPr>
          <p:cNvPr id="5" name="Picture 4" descr="http://www.sdsc.edu/assets/images/news_items/PR071411_tre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1777999"/>
            <a:ext cx="3657600" cy="3048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5711245" y="5058162"/>
            <a:ext cx="2877711" cy="738664"/>
            <a:chOff x="5390875" y="5211183"/>
            <a:chExt cx="2877711" cy="738664"/>
          </a:xfrm>
        </p:grpSpPr>
        <p:sp>
          <p:nvSpPr>
            <p:cNvPr id="7" name="TextBox 6"/>
            <p:cNvSpPr txBox="1"/>
            <p:nvPr/>
          </p:nvSpPr>
          <p:spPr>
            <a:xfrm>
              <a:off x="5390875" y="5211183"/>
              <a:ext cx="2877711" cy="369332"/>
            </a:xfrm>
            <a:prstGeom prst="rect">
              <a:avLst/>
            </a:prstGeom>
            <a:noFill/>
          </p:spPr>
          <p:txBody>
            <a:bodyPr wrap="none" rtlCol="0">
              <a:spAutoFit/>
            </a:bodyPr>
            <a:lstStyle/>
            <a:p>
              <a:r>
                <a:rPr lang="en-US" dirty="0" smtClean="0"/>
                <a:t>NSF XSEDE: SDSC Trestles</a:t>
              </a:r>
              <a:endParaRPr lang="en-US" dirty="0"/>
            </a:p>
          </p:txBody>
        </p:sp>
        <p:sp>
          <p:nvSpPr>
            <p:cNvPr id="8" name="Rectangle 7"/>
            <p:cNvSpPr/>
            <p:nvPr/>
          </p:nvSpPr>
          <p:spPr>
            <a:xfrm>
              <a:off x="6135469" y="5580515"/>
              <a:ext cx="1388522" cy="369332"/>
            </a:xfrm>
            <a:prstGeom prst="rect">
              <a:avLst/>
            </a:prstGeom>
          </p:spPr>
          <p:txBody>
            <a:bodyPr wrap="none">
              <a:spAutoFit/>
            </a:bodyPr>
            <a:lstStyle/>
            <a:p>
              <a:r>
                <a:rPr lang="en-US" dirty="0"/>
                <a:t>100 </a:t>
              </a:r>
              <a:r>
                <a:rPr lang="en-US" dirty="0" err="1"/>
                <a:t>TFlop</a:t>
              </a:r>
              <a:r>
                <a:rPr lang="en-US" dirty="0"/>
                <a:t>/s</a:t>
              </a:r>
            </a:p>
          </p:txBody>
        </p:sp>
      </p:grpSp>
      <p:pic>
        <p:nvPicPr>
          <p:cNvPr id="9" name="Picture 2" descr="http://cybergis.illinois.edu/assets/img/projects/res_proj_taudem.jpg"/>
          <p:cNvPicPr>
            <a:picLocks noChangeAspect="1" noChangeArrowheads="1"/>
          </p:cNvPicPr>
          <p:nvPr/>
        </p:nvPicPr>
        <p:blipFill rotWithShape="1">
          <a:blip r:embed="rId4">
            <a:extLst>
              <a:ext uri="{28A0092B-C50C-407E-A947-70E740481C1C}">
                <a14:useLocalDpi xmlns:a14="http://schemas.microsoft.com/office/drawing/2010/main" val="0"/>
              </a:ext>
            </a:extLst>
          </a:blip>
          <a:srcRect t="8108" b="20699"/>
          <a:stretch/>
        </p:blipFill>
        <p:spPr bwMode="auto">
          <a:xfrm>
            <a:off x="292100" y="1971414"/>
            <a:ext cx="4668478" cy="248132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2091545" y="4873496"/>
            <a:ext cx="1069588" cy="369332"/>
          </a:xfrm>
          <a:prstGeom prst="rect">
            <a:avLst/>
          </a:prstGeom>
          <a:noFill/>
        </p:spPr>
        <p:txBody>
          <a:bodyPr wrap="none" rtlCol="0">
            <a:spAutoFit/>
          </a:bodyPr>
          <a:lstStyle/>
          <a:p>
            <a:r>
              <a:rPr lang="en-US" dirty="0" smtClean="0"/>
              <a:t>TauDEM</a:t>
            </a:r>
            <a:endParaRPr lang="en-US" dirty="0"/>
          </a:p>
        </p:txBody>
      </p:sp>
      <p:sp>
        <p:nvSpPr>
          <p:cNvPr id="11" name="Rectangle 10"/>
          <p:cNvSpPr/>
          <p:nvPr/>
        </p:nvSpPr>
        <p:spPr>
          <a:xfrm>
            <a:off x="401689" y="5990346"/>
            <a:ext cx="8187267" cy="307777"/>
          </a:xfrm>
          <a:prstGeom prst="rect">
            <a:avLst/>
          </a:prstGeom>
        </p:spPr>
        <p:txBody>
          <a:bodyPr wrap="square">
            <a:spAutoFit/>
          </a:bodyPr>
          <a:lstStyle/>
          <a:p>
            <a:pPr algn="ctr"/>
            <a:r>
              <a:rPr lang="en-US" sz="1400" i="1" dirty="0"/>
              <a:t>Collaborative Work </a:t>
            </a:r>
            <a:r>
              <a:rPr lang="en-US" sz="1400" i="1" dirty="0" smtClean="0"/>
              <a:t>with </a:t>
            </a:r>
            <a:r>
              <a:rPr lang="en-US" sz="1400" i="1" dirty="0"/>
              <a:t>David </a:t>
            </a:r>
            <a:r>
              <a:rPr lang="en-US" sz="1400" i="1" dirty="0" err="1" smtClean="0"/>
              <a:t>Tarboton</a:t>
            </a:r>
            <a:r>
              <a:rPr lang="en-US" sz="1400" i="1" dirty="0" smtClean="0"/>
              <a:t> @ Utah State University</a:t>
            </a:r>
            <a:endParaRPr lang="en-US" sz="1400" i="1" dirty="0"/>
          </a:p>
        </p:txBody>
      </p:sp>
    </p:spTree>
    <p:extLst>
      <p:ext uri="{BB962C8B-B14F-4D97-AF65-F5344CB8AC3E}">
        <p14:creationId xmlns:p14="http://schemas.microsoft.com/office/powerpoint/2010/main" val="1851030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 y="1483650"/>
            <a:ext cx="8275899" cy="1626385"/>
          </a:xfrm>
          <a:prstGeom prst="rect">
            <a:avLst/>
          </a:prstGeom>
          <a:ln>
            <a:noFill/>
          </a:ln>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363217" y="3176920"/>
            <a:ext cx="6194030" cy="3438647"/>
          </a:xfrm>
          <a:prstGeom prst="rect">
            <a:avLst/>
          </a:prstGeom>
          <a:ln>
            <a:noFill/>
          </a:ln>
          <a:effectLst>
            <a:outerShdw blurRad="190500" algn="tl" rotWithShape="0">
              <a:srgbClr val="000000">
                <a:alpha val="70000"/>
              </a:srgbClr>
            </a:outerShdw>
          </a:effectLst>
        </p:spPr>
      </p:pic>
      <p:sp>
        <p:nvSpPr>
          <p:cNvPr id="6" name="Title 1"/>
          <p:cNvSpPr>
            <a:spLocks noGrp="1"/>
          </p:cNvSpPr>
          <p:nvPr>
            <p:ph type="title"/>
          </p:nvPr>
        </p:nvSpPr>
        <p:spPr>
          <a:xfrm>
            <a:off x="457200" y="821267"/>
            <a:ext cx="8229600" cy="668866"/>
          </a:xfrm>
        </p:spPr>
        <p:txBody>
          <a:bodyPr/>
          <a:lstStyle/>
          <a:p>
            <a:r>
              <a:rPr lang="en-US" b="1" dirty="0"/>
              <a:t>CyberGIS </a:t>
            </a:r>
            <a:r>
              <a:rPr lang="en-US" b="1" dirty="0" smtClean="0"/>
              <a:t>BioScope App</a:t>
            </a:r>
            <a:endParaRPr lang="en-US" b="1" dirty="0"/>
          </a:p>
        </p:txBody>
      </p:sp>
    </p:spTree>
    <p:extLst>
      <p:ext uri="{BB962C8B-B14F-4D97-AF65-F5344CB8AC3E}">
        <p14:creationId xmlns:p14="http://schemas.microsoft.com/office/powerpoint/2010/main" val="548535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a:defRPr/>
            </a:pPr>
            <a:r>
              <a:rPr lang="en-US" b="1" dirty="0" smtClean="0"/>
              <a:t>CyberGIS FluMapper App</a:t>
            </a:r>
            <a:endParaRPr lang="en-US" b="1" dirty="0"/>
          </a:p>
        </p:txBody>
      </p:sp>
      <p:sp>
        <p:nvSpPr>
          <p:cNvPr id="9224" name="Slide Number Placeholder 3"/>
          <p:cNvSpPr>
            <a:spLocks noGrp="1"/>
          </p:cNvSpPr>
          <p:nvPr>
            <p:ph type="sldNum" sz="quarter" idx="12"/>
          </p:nvPr>
        </p:nvSpPr>
        <p:spPr bwMode="auto">
          <a:xfrm>
            <a:off x="8543278" y="6466421"/>
            <a:ext cx="56197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Franklin Gothic Book"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134CB0"/>
                </a:solidFill>
                <a:latin typeface="Franklin Gothic Book"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134CB0"/>
                </a:solidFill>
                <a:latin typeface="Franklin Gothic Book"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134CB0"/>
                </a:solidFill>
                <a:latin typeface="Franklin Gothic Book" pitchFamily="34" charset="0"/>
                <a:ea typeface="ＭＳ Ｐゴシック" panose="020B0600070205080204" pitchFamily="34" charset="-128"/>
              </a:defRPr>
            </a:lvl9pPr>
          </a:lstStyle>
          <a:p>
            <a:pPr>
              <a:spcBef>
                <a:spcPct val="0"/>
              </a:spcBef>
              <a:buFontTx/>
              <a:buNone/>
            </a:pPr>
            <a:fld id="{6E605F4B-0F35-4494-8CF9-8C9421833DCB}" type="slidenum">
              <a:rPr lang="en-US" altLang="en-US" sz="1200">
                <a:latin typeface="Century Gothic" panose="020B0502020202020204" pitchFamily="34" charset="0"/>
              </a:rPr>
              <a:pPr>
                <a:spcBef>
                  <a:spcPct val="0"/>
                </a:spcBef>
                <a:buFontTx/>
                <a:buNone/>
              </a:pPr>
              <a:t>34</a:t>
            </a:fld>
            <a:endParaRPr lang="en-US" altLang="en-US" sz="1200">
              <a:latin typeface="Century Gothic" panose="020B0502020202020204" pitchFamily="34" charset="0"/>
            </a:endParaRPr>
          </a:p>
        </p:txBody>
      </p:sp>
      <p:pic>
        <p:nvPicPr>
          <p:cNvPr id="9" name="Picture 8"/>
          <p:cNvPicPr>
            <a:picLocks noChangeAspect="1"/>
          </p:cNvPicPr>
          <p:nvPr/>
        </p:nvPicPr>
        <p:blipFill>
          <a:blip r:embed="rId3"/>
          <a:stretch>
            <a:fillRect/>
          </a:stretch>
        </p:blipFill>
        <p:spPr>
          <a:xfrm>
            <a:off x="382749" y="2080694"/>
            <a:ext cx="8310766" cy="3625847"/>
          </a:xfrm>
          <a:prstGeom prst="rect">
            <a:avLst/>
          </a:prstGeom>
        </p:spPr>
      </p:pic>
      <p:pic>
        <p:nvPicPr>
          <p:cNvPr id="13" name="Picture 12"/>
          <p:cNvPicPr>
            <a:picLocks noChangeAspect="1"/>
          </p:cNvPicPr>
          <p:nvPr/>
        </p:nvPicPr>
        <p:blipFill>
          <a:blip r:embed="rId4"/>
          <a:stretch>
            <a:fillRect/>
          </a:stretch>
        </p:blipFill>
        <p:spPr>
          <a:xfrm>
            <a:off x="407714" y="2089161"/>
            <a:ext cx="8287553" cy="3608386"/>
          </a:xfrm>
          <a:prstGeom prst="rect">
            <a:avLst/>
          </a:prstGeom>
        </p:spPr>
      </p:pic>
      <p:pic>
        <p:nvPicPr>
          <p:cNvPr id="2056" name="Picture 8" descr="https://wiki.cigi.illinois.edu/download/attachments/7668110/image2014-12-1+1%3A28%3A18.png?version=1&amp;modificationDate=1417418899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99" y="2080167"/>
            <a:ext cx="8331499" cy="361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82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Lab</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pPr marL="457200" indent="-457200">
              <a:buFont typeface="+mj-lt"/>
              <a:buAutoNum type="arabicPeriod"/>
            </a:pPr>
            <a:r>
              <a:rPr lang="en-US" dirty="0" smtClean="0"/>
              <a:t>FluMapper</a:t>
            </a:r>
          </a:p>
          <a:p>
            <a:pPr lvl="1" indent="-279400"/>
            <a:r>
              <a:rPr lang="en-US" dirty="0" smtClean="0"/>
              <a:t>Social media, point data, streaming data, Hadoop, routing, raster and vector visualization</a:t>
            </a:r>
          </a:p>
          <a:p>
            <a:pPr marL="457200" indent="-457200">
              <a:buFont typeface="+mj-lt"/>
              <a:buAutoNum type="arabicPeriod"/>
            </a:pPr>
            <a:r>
              <a:rPr lang="en-US" dirty="0" smtClean="0"/>
              <a:t>BioScope</a:t>
            </a:r>
          </a:p>
          <a:p>
            <a:pPr lvl="1" indent="-279400"/>
            <a:r>
              <a:rPr lang="en-US" dirty="0" smtClean="0"/>
              <a:t>Agriculture, supply chain optimization, chart generation, reference base maps</a:t>
            </a:r>
            <a:endParaRPr lang="en-US" dirty="0"/>
          </a:p>
          <a:p>
            <a:pPr marL="457200" indent="-457200">
              <a:buFont typeface="+mj-lt"/>
              <a:buAutoNum type="arabicPeriod"/>
            </a:pPr>
            <a:r>
              <a:rPr lang="en-US" dirty="0" smtClean="0"/>
              <a:t>TauDEM</a:t>
            </a:r>
          </a:p>
          <a:p>
            <a:pPr lvl="1"/>
            <a:r>
              <a:rPr lang="en-US" dirty="0" smtClean="0"/>
              <a:t>Hydrologic data analysis, digital elevation models, code reuse</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35</a:t>
            </a:fld>
            <a:endParaRPr lang="en-US" sz="1000" b="0" dirty="0" smtClean="0">
              <a:latin typeface="Tahoma" charset="0"/>
            </a:endParaRPr>
          </a:p>
        </p:txBody>
      </p:sp>
    </p:spTree>
    <p:extLst>
      <p:ext uri="{BB962C8B-B14F-4D97-AF65-F5344CB8AC3E}">
        <p14:creationId xmlns:p14="http://schemas.microsoft.com/office/powerpoint/2010/main" val="655057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Reference</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sz="2000" dirty="0">
                <a:solidFill>
                  <a:srgbClr val="000000"/>
                </a:solidFill>
              </a:rPr>
              <a:t>Wang, S., </a:t>
            </a:r>
            <a:r>
              <a:rPr lang="en-US" sz="2000" dirty="0" err="1">
                <a:solidFill>
                  <a:srgbClr val="000000"/>
                </a:solidFill>
              </a:rPr>
              <a:t>Anselin</a:t>
            </a:r>
            <a:r>
              <a:rPr lang="en-US" sz="2000" dirty="0">
                <a:solidFill>
                  <a:srgbClr val="000000"/>
                </a:solidFill>
              </a:rPr>
              <a:t>, L., </a:t>
            </a:r>
            <a:r>
              <a:rPr lang="en-US" sz="2000" dirty="0" err="1">
                <a:solidFill>
                  <a:srgbClr val="000000"/>
                </a:solidFill>
              </a:rPr>
              <a:t>Bhaduri</a:t>
            </a:r>
            <a:r>
              <a:rPr lang="en-US" sz="2000" dirty="0">
                <a:solidFill>
                  <a:srgbClr val="000000"/>
                </a:solidFill>
              </a:rPr>
              <a:t>, B., Crosby, C., Goodchild, M. F., Liu, Y., and </a:t>
            </a:r>
            <a:r>
              <a:rPr lang="en-US" sz="2000" dirty="0" err="1">
                <a:solidFill>
                  <a:srgbClr val="000000"/>
                </a:solidFill>
              </a:rPr>
              <a:t>Nyerges</a:t>
            </a:r>
            <a:r>
              <a:rPr lang="en-US" sz="2000" dirty="0">
                <a:solidFill>
                  <a:srgbClr val="000000"/>
                </a:solidFill>
              </a:rPr>
              <a:t>, T. L. (2013). Cybergis software: a synthetic review and integration roadmap. </a:t>
            </a:r>
            <a:r>
              <a:rPr lang="en-US" sz="2000" i="1" dirty="0">
                <a:solidFill>
                  <a:srgbClr val="000000"/>
                </a:solidFill>
              </a:rPr>
              <a:t>International Journal of Geographical Information Science</a:t>
            </a:r>
            <a:r>
              <a:rPr lang="en-US" sz="2000" dirty="0">
                <a:solidFill>
                  <a:srgbClr val="000000"/>
                </a:solidFill>
              </a:rPr>
              <a:t>, 27(11), 2122–2145.</a:t>
            </a:r>
          </a:p>
          <a:p>
            <a:r>
              <a:rPr lang="en-US" sz="2000" dirty="0" smtClean="0">
                <a:solidFill>
                  <a:srgbClr val="000000"/>
                </a:solidFill>
              </a:rPr>
              <a:t>Wang</a:t>
            </a:r>
            <a:r>
              <a:rPr lang="en-US" sz="2000" dirty="0">
                <a:solidFill>
                  <a:srgbClr val="000000"/>
                </a:solidFill>
              </a:rPr>
              <a:t>, S. (2013) “CyberGIS: Blueprint for Integrated and Scalable Geospatial Software Ecosystems.” </a:t>
            </a:r>
            <a:r>
              <a:rPr lang="en-US" sz="2000" i="1" dirty="0">
                <a:solidFill>
                  <a:srgbClr val="000000"/>
                </a:solidFill>
              </a:rPr>
              <a:t>International Journal of Geographical Information Science</a:t>
            </a:r>
            <a:r>
              <a:rPr lang="en-US" sz="2000" dirty="0">
                <a:solidFill>
                  <a:srgbClr val="000000"/>
                </a:solidFill>
              </a:rPr>
              <a:t>, 27 (11): 2119-2121</a:t>
            </a:r>
          </a:p>
          <a:p>
            <a:endParaRPr lang="en-US" sz="2000" dirty="0" smtClean="0"/>
          </a:p>
          <a:p>
            <a:endParaRPr lang="en-US" sz="2000" dirty="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36</a:t>
            </a:fld>
            <a:endParaRPr lang="en-US" sz="1000" b="0" dirty="0" smtClean="0">
              <a:latin typeface="Tahoma" charset="0"/>
            </a:endParaRPr>
          </a:p>
        </p:txBody>
      </p:sp>
    </p:spTree>
    <p:extLst>
      <p:ext uri="{BB962C8B-B14F-4D97-AF65-F5344CB8AC3E}">
        <p14:creationId xmlns:p14="http://schemas.microsoft.com/office/powerpoint/2010/main" val="2824556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65" y="1825328"/>
            <a:ext cx="7915835" cy="731856"/>
          </a:xfrm>
        </p:spPr>
        <p:txBody>
          <a:bodyPr/>
          <a:lstStyle/>
          <a:p>
            <a:r>
              <a:rPr lang="en-US" sz="5000" b="1" dirty="0" smtClean="0"/>
              <a:t>What is CyberGIS? </a:t>
            </a:r>
            <a:endParaRPr lang="en-US" sz="5000" b="1" dirty="0"/>
          </a:p>
        </p:txBody>
      </p:sp>
      <p:sp>
        <p:nvSpPr>
          <p:cNvPr id="3" name="Content Placeholder 2"/>
          <p:cNvSpPr>
            <a:spLocks noGrp="1"/>
          </p:cNvSpPr>
          <p:nvPr>
            <p:ph idx="1"/>
          </p:nvPr>
        </p:nvSpPr>
        <p:spPr>
          <a:xfrm>
            <a:off x="457200" y="1600200"/>
            <a:ext cx="8550922" cy="4525963"/>
          </a:xfrm>
        </p:spPr>
        <p:txBody>
          <a:bodyPr>
            <a:noAutofit/>
          </a:bodyPr>
          <a:lstStyle/>
          <a:p>
            <a:pPr algn="ctr"/>
            <a:endParaRPr lang="en-US" sz="3600" dirty="0" smtClean="0">
              <a:latin typeface="Tahoma"/>
              <a:cs typeface="Tahoma"/>
            </a:endParaRPr>
          </a:p>
          <a:p>
            <a:pPr algn="ctr"/>
            <a:endParaRPr lang="en-US" sz="3600" dirty="0">
              <a:latin typeface="Tahoma"/>
              <a:cs typeface="Tahoma"/>
            </a:endParaRPr>
          </a:p>
          <a:p>
            <a:pPr marL="0" indent="0" algn="ctr">
              <a:buNone/>
            </a:pPr>
            <a:r>
              <a:rPr lang="en-US" sz="4800" dirty="0" smtClean="0">
                <a:latin typeface="Tahoma"/>
                <a:cs typeface="Tahoma"/>
              </a:rPr>
              <a:t>Cyber + GIS ?</a:t>
            </a:r>
          </a:p>
          <a:p>
            <a:endParaRPr lang="en-US" sz="3600" dirty="0" smtClean="0">
              <a:latin typeface="Tahoma"/>
              <a:cs typeface="Tahoma"/>
            </a:endParaRPr>
          </a:p>
        </p:txBody>
      </p:sp>
      <p:sp>
        <p:nvSpPr>
          <p:cNvPr id="6"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3261261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0245"/>
            <a:ext cx="5435600" cy="731856"/>
          </a:xfrm>
        </p:spPr>
        <p:txBody>
          <a:bodyPr/>
          <a:lstStyle/>
          <a:p>
            <a:r>
              <a:rPr lang="en-US" sz="5000" b="1" dirty="0" smtClean="0"/>
              <a:t>What is GIS? </a:t>
            </a:r>
            <a:endParaRPr lang="en-US" sz="5000" b="1" dirty="0"/>
          </a:p>
        </p:txBody>
      </p:sp>
      <p:sp>
        <p:nvSpPr>
          <p:cNvPr id="3" name="Content Placeholder 2"/>
          <p:cNvSpPr>
            <a:spLocks noGrp="1"/>
          </p:cNvSpPr>
          <p:nvPr>
            <p:ph idx="1"/>
          </p:nvPr>
        </p:nvSpPr>
        <p:spPr>
          <a:xfrm>
            <a:off x="457200" y="1600200"/>
            <a:ext cx="4470400" cy="4525963"/>
          </a:xfrm>
        </p:spPr>
        <p:txBody>
          <a:bodyPr>
            <a:noAutofit/>
          </a:bodyPr>
          <a:lstStyle/>
          <a:p>
            <a:r>
              <a:rPr lang="en-US" sz="3600" dirty="0" smtClean="0">
                <a:latin typeface="Tahoma"/>
                <a:cs typeface="Tahoma"/>
              </a:rPr>
              <a:t>Systems</a:t>
            </a:r>
          </a:p>
          <a:p>
            <a:r>
              <a:rPr lang="en-US" sz="3600" dirty="0" smtClean="0">
                <a:latin typeface="Tahoma"/>
                <a:cs typeface="Tahoma"/>
              </a:rPr>
              <a:t>Science</a:t>
            </a:r>
          </a:p>
          <a:p>
            <a:r>
              <a:rPr lang="en-US" sz="3600" dirty="0" smtClean="0">
                <a:latin typeface="Tahoma"/>
                <a:cs typeface="Tahoma"/>
              </a:rPr>
              <a:t>Services</a:t>
            </a:r>
          </a:p>
          <a:p>
            <a:r>
              <a:rPr lang="en-US" sz="3600" dirty="0" smtClean="0">
                <a:latin typeface="Tahoma"/>
                <a:cs typeface="Tahoma"/>
              </a:rPr>
              <a:t>Society</a:t>
            </a:r>
          </a:p>
          <a:p>
            <a:r>
              <a:rPr lang="en-US" sz="3600" dirty="0" smtClean="0">
                <a:latin typeface="Tahoma"/>
                <a:cs typeface="Tahoma"/>
              </a:rPr>
              <a:t>Synthesis</a:t>
            </a:r>
          </a:p>
          <a:p>
            <a:r>
              <a:rPr lang="en-US" sz="3600" dirty="0" smtClean="0">
                <a:latin typeface="Tahoma"/>
                <a:cs typeface="Tahoma"/>
              </a:rPr>
              <a:t>Spatial is special</a:t>
            </a:r>
            <a:endParaRPr lang="en-US" sz="3600" dirty="0">
              <a:latin typeface="Tahoma"/>
              <a:cs typeface="Tahoma"/>
            </a:endParaRPr>
          </a:p>
        </p:txBody>
      </p:sp>
      <p:pic>
        <p:nvPicPr>
          <p:cNvPr id="4" name="Picture 3" descr="Screen Shot 2014-01-21 at 9.24.08 AM.png"/>
          <p:cNvPicPr>
            <a:picLocks noChangeAspect="1"/>
          </p:cNvPicPr>
          <p:nvPr/>
        </p:nvPicPr>
        <p:blipFill rotWithShape="1">
          <a:blip r:embed="rId3">
            <a:extLst>
              <a:ext uri="{28A0092B-C50C-407E-A947-70E740481C1C}">
                <a14:useLocalDpi xmlns:a14="http://schemas.microsoft.com/office/drawing/2010/main" val="0"/>
              </a:ext>
            </a:extLst>
          </a:blip>
          <a:srcRect l="39167" t="19506" r="35555" b="2964"/>
          <a:stretch/>
        </p:blipFill>
        <p:spPr>
          <a:xfrm>
            <a:off x="5144582" y="782806"/>
            <a:ext cx="3707317" cy="5343358"/>
          </a:xfrm>
          <a:prstGeom prst="rect">
            <a:avLst/>
          </a:prstGeom>
        </p:spPr>
      </p:pic>
      <p:sp>
        <p:nvSpPr>
          <p:cNvPr id="5" name="Rectangle 4"/>
          <p:cNvSpPr/>
          <p:nvPr/>
        </p:nvSpPr>
        <p:spPr>
          <a:xfrm>
            <a:off x="5016500" y="5942905"/>
            <a:ext cx="3835398" cy="830997"/>
          </a:xfrm>
          <a:prstGeom prst="rect">
            <a:avLst/>
          </a:prstGeom>
        </p:spPr>
        <p:txBody>
          <a:bodyPr wrap="square">
            <a:spAutoFit/>
          </a:bodyPr>
          <a:lstStyle/>
          <a:p>
            <a:r>
              <a:rPr lang="en-US" sz="1200" dirty="0" smtClean="0">
                <a:latin typeface="Tahoma"/>
                <a:cs typeface="Tahoma"/>
              </a:rPr>
              <a:t>Image source: </a:t>
            </a:r>
            <a:r>
              <a:rPr lang="en-US" sz="1200" dirty="0" smtClean="0">
                <a:latin typeface="Tahoma"/>
                <a:cs typeface="Tahoma"/>
                <a:hlinkClick r:id="rId4"/>
              </a:rPr>
              <a:t>http</a:t>
            </a:r>
            <a:r>
              <a:rPr lang="en-US" sz="1200" dirty="0">
                <a:latin typeface="Tahoma"/>
                <a:cs typeface="Tahoma"/>
                <a:hlinkClick r:id="rId4"/>
              </a:rPr>
              <a:t>://www.oxera.com/Oxera/media/Oxera/downloads/reports/What-is-the-economic-impact-of-Geo-services_1.</a:t>
            </a:r>
            <a:r>
              <a:rPr lang="en-US" sz="1200" dirty="0" smtClean="0">
                <a:latin typeface="Tahoma"/>
                <a:cs typeface="Tahoma"/>
                <a:hlinkClick r:id="rId4"/>
              </a:rPr>
              <a:t>pdf</a:t>
            </a:r>
            <a:r>
              <a:rPr lang="en-US" sz="1200" dirty="0" smtClean="0">
                <a:latin typeface="Tahoma"/>
                <a:cs typeface="Tahoma"/>
              </a:rPr>
              <a:t> </a:t>
            </a:r>
            <a:endParaRPr lang="en-US" sz="1200" dirty="0">
              <a:latin typeface="Tahoma"/>
              <a:cs typeface="Tahoma"/>
            </a:endParaRPr>
          </a:p>
        </p:txBody>
      </p:sp>
      <p:sp>
        <p:nvSpPr>
          <p:cNvPr id="6"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spTree>
    <p:extLst>
      <p:ext uri="{BB962C8B-B14F-4D97-AF65-F5344CB8AC3E}">
        <p14:creationId xmlns:p14="http://schemas.microsoft.com/office/powerpoint/2010/main" val="1705873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What is </a:t>
            </a:r>
            <a:r>
              <a:rPr lang="en-US" b="1" dirty="0" err="1" smtClean="0"/>
              <a:t>CyberGIS</a:t>
            </a:r>
            <a:r>
              <a:rPr lang="en-US" b="1" dirty="0" smtClean="0"/>
              <a:t>?</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CyberGIS </a:t>
            </a:r>
            <a:r>
              <a:rPr lang="en-US" dirty="0"/>
              <a:t>is </a:t>
            </a:r>
            <a:r>
              <a:rPr lang="en-US" dirty="0" smtClean="0"/>
              <a:t>the synthesis </a:t>
            </a:r>
            <a:r>
              <a:rPr lang="en-US" dirty="0"/>
              <a:t>of </a:t>
            </a:r>
            <a:r>
              <a:rPr lang="en-US" dirty="0" smtClean="0"/>
              <a:t>cyberinfrastructure, GIS and spatial analysis</a:t>
            </a:r>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endParaRPr lang="en-US" dirty="0" smtClean="0"/>
          </a:p>
          <a:p>
            <a:r>
              <a:rPr lang="en-US" dirty="0" smtClean="0"/>
              <a:t>Why </a:t>
            </a:r>
            <a:r>
              <a:rPr lang="en-US" dirty="0" err="1" smtClean="0"/>
              <a:t>CyberGIS</a:t>
            </a:r>
            <a:r>
              <a:rPr lang="en-US" dirty="0" smtClean="0"/>
              <a:t>?</a:t>
            </a:r>
          </a:p>
          <a:p>
            <a:pPr lvl="1"/>
            <a:r>
              <a:rPr lang="en-US" dirty="0" smtClean="0"/>
              <a:t>Geospatial discovery and innovation with advanced digital technologies</a:t>
            </a:r>
            <a:r>
              <a:rPr lang="en-US" baseline="30000" dirty="0" smtClean="0"/>
              <a:t>1</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a:t>
            </a:fld>
            <a:endParaRPr lang="en-US" sz="1000" b="0" dirty="0" smtClean="0">
              <a:latin typeface="Tahoma" charset="0"/>
            </a:endParaRPr>
          </a:p>
        </p:txBody>
      </p:sp>
      <p:sp>
        <p:nvSpPr>
          <p:cNvPr id="5" name="TextBox 4"/>
          <p:cNvSpPr txBox="1"/>
          <p:nvPr/>
        </p:nvSpPr>
        <p:spPr>
          <a:xfrm>
            <a:off x="145566" y="6413679"/>
            <a:ext cx="8862555" cy="276999"/>
          </a:xfrm>
          <a:prstGeom prst="rect">
            <a:avLst/>
          </a:prstGeom>
          <a:noFill/>
        </p:spPr>
        <p:txBody>
          <a:bodyPr wrap="square" rtlCol="0">
            <a:spAutoFit/>
          </a:bodyPr>
          <a:lstStyle/>
          <a:p>
            <a:r>
              <a:rPr lang="en-US" sz="1200" dirty="0" smtClean="0">
                <a:solidFill>
                  <a:srgbClr val="000000"/>
                </a:solidFill>
                <a:latin typeface="+mj-lt"/>
              </a:rPr>
              <a:t>1.</a:t>
            </a:r>
            <a:r>
              <a:rPr lang="en-US" sz="1200" dirty="0">
                <a:solidFill>
                  <a:srgbClr val="000000"/>
                </a:solidFill>
                <a:latin typeface="+mj-lt"/>
              </a:rPr>
              <a:t> </a:t>
            </a:r>
            <a:r>
              <a:rPr lang="en-US" sz="1200" dirty="0" smtClean="0">
                <a:solidFill>
                  <a:srgbClr val="000000"/>
                </a:solidFill>
                <a:latin typeface="+mj-lt"/>
              </a:rPr>
              <a:t>Wang</a:t>
            </a:r>
            <a:r>
              <a:rPr lang="en-US" sz="1200" dirty="0">
                <a:solidFill>
                  <a:srgbClr val="000000"/>
                </a:solidFill>
                <a:latin typeface="+mj-lt"/>
              </a:rPr>
              <a:t>, S. </a:t>
            </a:r>
            <a:r>
              <a:rPr lang="en-US" sz="1200" dirty="0" smtClean="0">
                <a:solidFill>
                  <a:srgbClr val="000000"/>
                </a:solidFill>
                <a:latin typeface="+mj-lt"/>
              </a:rPr>
              <a:t>(2013)</a:t>
            </a:r>
            <a:endParaRPr lang="en-US" sz="1200" dirty="0">
              <a:solidFill>
                <a:srgbClr val="000000"/>
              </a:solidFill>
              <a:latin typeface="+mj-lt"/>
            </a:endParaRPr>
          </a:p>
        </p:txBody>
      </p:sp>
      <p:grpSp>
        <p:nvGrpSpPr>
          <p:cNvPr id="16" name="Group 15"/>
          <p:cNvGrpSpPr/>
          <p:nvPr/>
        </p:nvGrpSpPr>
        <p:grpSpPr>
          <a:xfrm>
            <a:off x="357094" y="2973070"/>
            <a:ext cx="8085534" cy="1812290"/>
            <a:chOff x="357094" y="2973070"/>
            <a:chExt cx="8085534" cy="1812290"/>
          </a:xfrm>
        </p:grpSpPr>
        <p:sp>
          <p:nvSpPr>
            <p:cNvPr id="6" name="Rectangle 377"/>
            <p:cNvSpPr>
              <a:spLocks noChangeArrowheads="1"/>
            </p:cNvSpPr>
            <p:nvPr/>
          </p:nvSpPr>
          <p:spPr bwMode="auto">
            <a:xfrm>
              <a:off x="1413734" y="3044190"/>
              <a:ext cx="13411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data</a:t>
              </a:r>
              <a:endParaRPr lang="ko-KR" altLang="en-US" sz="2400" kern="0" dirty="0" err="1">
                <a:solidFill>
                  <a:schemeClr val="bg1"/>
                </a:solidFill>
                <a:latin typeface="+mj-lt"/>
                <a:ea typeface="Rix정고딕 B" pitchFamily="18" charset="-127"/>
                <a:cs typeface="+mn-cs"/>
              </a:endParaRPr>
            </a:p>
          </p:txBody>
        </p:sp>
        <p:sp>
          <p:nvSpPr>
            <p:cNvPr id="7" name="Rectangle 377"/>
            <p:cNvSpPr>
              <a:spLocks noChangeArrowheads="1"/>
            </p:cNvSpPr>
            <p:nvPr/>
          </p:nvSpPr>
          <p:spPr bwMode="auto">
            <a:xfrm>
              <a:off x="6491908" y="2973070"/>
              <a:ext cx="17475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compute</a:t>
              </a:r>
              <a:endParaRPr lang="ko-KR" altLang="en-US" sz="2400" kern="0" dirty="0" err="1">
                <a:solidFill>
                  <a:schemeClr val="bg1"/>
                </a:solidFill>
                <a:latin typeface="+mj-lt"/>
                <a:ea typeface="Rix정고딕 B" pitchFamily="18" charset="-127"/>
                <a:cs typeface="+mn-cs"/>
              </a:endParaRPr>
            </a:p>
          </p:txBody>
        </p:sp>
        <p:sp>
          <p:nvSpPr>
            <p:cNvPr id="8" name="Rectangle 377"/>
            <p:cNvSpPr>
              <a:spLocks noChangeArrowheads="1"/>
            </p:cNvSpPr>
            <p:nvPr/>
          </p:nvSpPr>
          <p:spPr bwMode="auto">
            <a:xfrm>
              <a:off x="357094" y="4110990"/>
              <a:ext cx="239776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collaboration</a:t>
              </a:r>
              <a:endParaRPr lang="ko-KR" altLang="en-US" sz="2400" kern="0" dirty="0" err="1">
                <a:solidFill>
                  <a:schemeClr val="bg1"/>
                </a:solidFill>
                <a:latin typeface="+mj-lt"/>
                <a:ea typeface="Rix정고딕 B" pitchFamily="18" charset="-127"/>
                <a:cs typeface="+mn-cs"/>
              </a:endParaRPr>
            </a:p>
          </p:txBody>
        </p:sp>
        <p:sp>
          <p:nvSpPr>
            <p:cNvPr id="9" name="Rectangle 377"/>
            <p:cNvSpPr>
              <a:spLocks noChangeArrowheads="1"/>
            </p:cNvSpPr>
            <p:nvPr/>
          </p:nvSpPr>
          <p:spPr bwMode="auto">
            <a:xfrm>
              <a:off x="6491908" y="4086860"/>
              <a:ext cx="19507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problems</a:t>
              </a:r>
              <a:endParaRPr lang="ko-KR" altLang="en-US" sz="2400" kern="0" dirty="0" err="1">
                <a:solidFill>
                  <a:schemeClr val="bg1"/>
                </a:solidFill>
                <a:latin typeface="+mj-lt"/>
                <a:ea typeface="Rix정고딕 B" pitchFamily="18" charset="-127"/>
                <a:cs typeface="+mn-cs"/>
              </a:endParaRPr>
            </a:p>
          </p:txBody>
        </p:sp>
        <p:pic>
          <p:nvPicPr>
            <p:cNvPr id="10" name="그림 37" descr="Untitled-1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6194" y="2973070"/>
              <a:ext cx="2670014" cy="1812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모서리가 둥근 직사각형 214"/>
            <p:cNvSpPr/>
            <p:nvPr/>
          </p:nvSpPr>
          <p:spPr bwMode="auto">
            <a:xfrm>
              <a:off x="3785590" y="3408464"/>
              <a:ext cx="1539744" cy="702526"/>
            </a:xfrm>
            <a:prstGeom prst="roundRect">
              <a:avLst/>
            </a:prstGeom>
            <a:noFill/>
            <a:ln w="12700" cap="flat" cmpd="sng" algn="ctr">
              <a:noFill/>
              <a:prstDash val="solid"/>
            </a:ln>
            <a:effectLst>
              <a:outerShdw blurRad="38100" dist="12700" dir="5400000" algn="t" rotWithShape="0">
                <a:prstClr val="black">
                  <a:alpha val="40000"/>
                </a:prstClr>
              </a:outerShdw>
            </a:effectLst>
          </p:spPr>
          <p:txBody>
            <a:bodyPr anchor="ctr">
              <a:scene3d>
                <a:camera prst="orthographicFront"/>
                <a:lightRig rig="threePt" dir="t"/>
              </a:scene3d>
              <a:sp3d contourW="25400">
                <a:bevelT w="1270" h="69850"/>
                <a:contourClr>
                  <a:schemeClr val="bg1"/>
                </a:contourClr>
              </a:sp3d>
            </a:bodyPr>
            <a:lstStyle/>
            <a:p>
              <a:pPr algn="ctr" defTabSz="1330325" eaLnBrk="0" fontAlgn="auto" hangingPunct="0">
                <a:lnSpc>
                  <a:spcPct val="110000"/>
                </a:lnSpc>
                <a:spcBef>
                  <a:spcPts val="0"/>
                </a:spcBef>
                <a:spcAft>
                  <a:spcPts val="0"/>
                </a:spcAft>
                <a:defRPr/>
              </a:pPr>
              <a:r>
                <a:rPr lang="en-US" altLang="ko-KR" sz="2400" kern="0" dirty="0" err="1" smtClean="0">
                  <a:solidFill>
                    <a:srgbClr val="2E2B1A"/>
                  </a:solidFill>
                  <a:effectLst>
                    <a:glow rad="101600">
                      <a:schemeClr val="bg1">
                        <a:alpha val="60000"/>
                      </a:schemeClr>
                    </a:glow>
                  </a:effectLst>
                  <a:latin typeface="+mj-lt"/>
                  <a:ea typeface="Rix고딕 B" pitchFamily="18" charset="-127"/>
                  <a:cs typeface="+mn-cs"/>
                </a:rPr>
                <a:t>CyberGIS</a:t>
              </a:r>
              <a:endParaRPr lang="ko-KR" altLang="en-US" sz="2400" kern="0" dirty="0" err="1">
                <a:solidFill>
                  <a:srgbClr val="2E2B1A"/>
                </a:solidFill>
                <a:effectLst>
                  <a:glow rad="101600">
                    <a:schemeClr val="bg1">
                      <a:alpha val="60000"/>
                    </a:schemeClr>
                  </a:glow>
                </a:effectLst>
                <a:latin typeface="+mj-lt"/>
                <a:ea typeface="Rix고딕 B" pitchFamily="18" charset="-127"/>
                <a:cs typeface="+mn-cs"/>
              </a:endParaRPr>
            </a:p>
          </p:txBody>
        </p:sp>
      </p:grpSp>
      <p:sp>
        <p:nvSpPr>
          <p:cNvPr id="12" name="TextBox 11"/>
          <p:cNvSpPr txBox="1"/>
          <p:nvPr/>
        </p:nvSpPr>
        <p:spPr>
          <a:xfrm>
            <a:off x="9601200" y="481584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6658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cyberinfrastructure</a:t>
            </a:r>
          </a:p>
        </p:txBody>
      </p:sp>
      <p:sp>
        <p:nvSpPr>
          <p:cNvPr id="3" name="Content Placeholder 2"/>
          <p:cNvSpPr>
            <a:spLocks noGrp="1"/>
          </p:cNvSpPr>
          <p:nvPr>
            <p:ph idx="1"/>
          </p:nvPr>
        </p:nvSpPr>
        <p:spPr/>
        <p:txBody>
          <a:bodyPr>
            <a:normAutofit lnSpcReduction="10000"/>
          </a:bodyPr>
          <a:lstStyle/>
          <a:p>
            <a:pPr marL="0" indent="0">
              <a:buNone/>
            </a:pPr>
            <a:r>
              <a:rPr lang="en-US" dirty="0"/>
              <a:t>CyberGIS is Geographic </a:t>
            </a:r>
            <a:r>
              <a:rPr lang="en-US" dirty="0" smtClean="0"/>
              <a:t>Information Science </a:t>
            </a:r>
            <a:r>
              <a:rPr lang="en-US" dirty="0"/>
              <a:t>and </a:t>
            </a:r>
            <a:r>
              <a:rPr lang="en-US" dirty="0" smtClean="0"/>
              <a:t>Systems </a:t>
            </a:r>
            <a:r>
              <a:rPr lang="en-US" dirty="0"/>
              <a:t>based on advanced </a:t>
            </a:r>
            <a:r>
              <a:rPr lang="en-US" dirty="0" smtClean="0"/>
              <a:t>cyberinfrastructure.</a:t>
            </a:r>
          </a:p>
          <a:p>
            <a:pPr marL="0" indent="0">
              <a:buNone/>
            </a:pPr>
            <a:endParaRPr lang="en-US" dirty="0"/>
          </a:p>
          <a:p>
            <a:pPr marL="0" indent="0">
              <a:buNone/>
            </a:pPr>
            <a:r>
              <a:rPr lang="en-US" dirty="0" smtClean="0"/>
              <a:t>Cyberinfrastructure includes:</a:t>
            </a:r>
          </a:p>
          <a:p>
            <a:r>
              <a:rPr lang="en-US" dirty="0" smtClean="0"/>
              <a:t>(high performance) computing systems</a:t>
            </a:r>
          </a:p>
          <a:p>
            <a:r>
              <a:rPr lang="en-US" dirty="0" smtClean="0"/>
              <a:t>data </a:t>
            </a:r>
            <a:r>
              <a:rPr lang="en-US" dirty="0"/>
              <a:t>storage </a:t>
            </a:r>
            <a:r>
              <a:rPr lang="en-US" dirty="0" smtClean="0"/>
              <a:t>systems</a:t>
            </a:r>
          </a:p>
          <a:p>
            <a:r>
              <a:rPr lang="en-US" dirty="0" smtClean="0"/>
              <a:t>advanced instruments</a:t>
            </a:r>
          </a:p>
          <a:p>
            <a:r>
              <a:rPr lang="en-US" dirty="0" smtClean="0"/>
              <a:t>data repositories</a:t>
            </a:r>
          </a:p>
          <a:p>
            <a:r>
              <a:rPr lang="en-US" dirty="0" smtClean="0"/>
              <a:t>visualization environments</a:t>
            </a:r>
          </a:p>
          <a:p>
            <a:r>
              <a:rPr lang="en-US" dirty="0" smtClean="0"/>
              <a:t>people</a:t>
            </a:r>
          </a:p>
          <a:p>
            <a:r>
              <a:rPr lang="en-US" dirty="0" smtClean="0"/>
              <a:t>linked </a:t>
            </a:r>
            <a:r>
              <a:rPr lang="en-US" dirty="0"/>
              <a:t>by high speed networks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97D75A8D-8066-48CE-95F1-9584659BE988}" type="slidenum">
              <a:rPr lang="en-US" altLang="en-US" smtClean="0"/>
              <a:pPr/>
              <a:t>7</a:t>
            </a:fld>
            <a:endParaRPr lang="en-US" altLang="en-US"/>
          </a:p>
        </p:txBody>
      </p:sp>
    </p:spTree>
    <p:extLst>
      <p:ext uri="{BB962C8B-B14F-4D97-AF65-F5344CB8AC3E}">
        <p14:creationId xmlns:p14="http://schemas.microsoft.com/office/powerpoint/2010/main" val="153324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eft-Up Arrow 24"/>
          <p:cNvSpPr/>
          <p:nvPr/>
        </p:nvSpPr>
        <p:spPr>
          <a:xfrm rot="16200000">
            <a:off x="6149644" y="2089871"/>
            <a:ext cx="1629438" cy="2860674"/>
          </a:xfrm>
          <a:prstGeom prst="leftUpArrow">
            <a:avLst/>
          </a:prstGeom>
          <a:solidFill>
            <a:srgbClr val="CCFFCC"/>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915" name="Text Box 14"/>
          <p:cNvSpPr txBox="1">
            <a:spLocks noChangeArrowheads="1"/>
          </p:cNvSpPr>
          <p:nvPr/>
        </p:nvSpPr>
        <p:spPr bwMode="auto">
          <a:xfrm>
            <a:off x="4241800" y="5643601"/>
            <a:ext cx="22987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400" dirty="0">
                <a:solidFill>
                  <a:srgbClr val="FF9900"/>
                </a:solidFill>
                <a:hlinkClick r:id="rId3"/>
              </a:rPr>
              <a:t>www.opensciencegrid.org</a:t>
            </a:r>
            <a:r>
              <a:rPr lang="en-US" sz="1400" dirty="0"/>
              <a:t> </a:t>
            </a:r>
          </a:p>
        </p:txBody>
      </p:sp>
      <p:sp>
        <p:nvSpPr>
          <p:cNvPr id="38916" name="Text Box 15"/>
          <p:cNvSpPr txBox="1">
            <a:spLocks noChangeArrowheads="1"/>
          </p:cNvSpPr>
          <p:nvPr/>
        </p:nvSpPr>
        <p:spPr bwMode="auto">
          <a:xfrm>
            <a:off x="2044700" y="6062701"/>
            <a:ext cx="23241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400" dirty="0">
                <a:solidFill>
                  <a:srgbClr val="FF9900"/>
                </a:solidFill>
                <a:hlinkClick r:id="rId4"/>
              </a:rPr>
              <a:t>www.xsede.org</a:t>
            </a:r>
            <a:r>
              <a:rPr lang="en-US" sz="1400" dirty="0"/>
              <a:t> </a:t>
            </a:r>
          </a:p>
        </p:txBody>
      </p:sp>
      <p:pic>
        <p:nvPicPr>
          <p:cNvPr id="38917" name="Picture 3"/>
          <p:cNvPicPr>
            <a:picLocks noChangeAspect="1"/>
          </p:cNvPicPr>
          <p:nvPr/>
        </p:nvPicPr>
        <p:blipFill>
          <a:blip r:embed="rId5">
            <a:extLst>
              <a:ext uri="{28A0092B-C50C-407E-A947-70E740481C1C}">
                <a14:useLocalDpi xmlns:a14="http://schemas.microsoft.com/office/drawing/2010/main" val="0"/>
              </a:ext>
            </a:extLst>
          </a:blip>
          <a:srcRect t="9589" b="4176"/>
          <a:stretch>
            <a:fillRect/>
          </a:stretch>
        </p:blipFill>
        <p:spPr bwMode="auto">
          <a:xfrm>
            <a:off x="6426200" y="4356100"/>
            <a:ext cx="25828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18" name="Rectangle 4"/>
          <p:cNvSpPr>
            <a:spLocks noChangeArrowheads="1"/>
          </p:cNvSpPr>
          <p:nvPr/>
        </p:nvSpPr>
        <p:spPr bwMode="auto">
          <a:xfrm>
            <a:off x="6629400" y="6078538"/>
            <a:ext cx="2362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200" dirty="0">
                <a:hlinkClick r:id="rId6"/>
              </a:rPr>
              <a:t>http://lakjeewa.blogspot.com/2011/09/what-is-cloud-</a:t>
            </a:r>
            <a:r>
              <a:rPr lang="en-US" sz="1200" dirty="0" smtClean="0">
                <a:hlinkClick r:id="rId6"/>
              </a:rPr>
              <a:t>computing.html</a:t>
            </a:r>
            <a:r>
              <a:rPr lang="en-US" sz="1200" dirty="0" smtClean="0"/>
              <a:t> </a:t>
            </a:r>
            <a:endParaRPr lang="en-US" sz="1200" dirty="0"/>
          </a:p>
        </p:txBody>
      </p:sp>
      <p:pic>
        <p:nvPicPr>
          <p:cNvPr id="3891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44700" y="4343400"/>
            <a:ext cx="22860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20" name="Picture 7" descr="Screen shot 2011-09-24 at 11.49.11 AM.png"/>
          <p:cNvPicPr>
            <a:picLocks noChangeAspect="1"/>
          </p:cNvPicPr>
          <p:nvPr/>
        </p:nvPicPr>
        <p:blipFill>
          <a:blip r:embed="rId8">
            <a:extLst>
              <a:ext uri="{28A0092B-C50C-407E-A947-70E740481C1C}">
                <a14:useLocalDpi xmlns:a14="http://schemas.microsoft.com/office/drawing/2010/main" val="0"/>
              </a:ext>
            </a:extLst>
          </a:blip>
          <a:srcRect l="13763" t="23640" r="26659" b="28491"/>
          <a:stretch>
            <a:fillRect/>
          </a:stretch>
        </p:blipFill>
        <p:spPr bwMode="auto">
          <a:xfrm>
            <a:off x="4399685" y="4347627"/>
            <a:ext cx="1995629" cy="128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L-Shape 11"/>
          <p:cNvSpPr/>
          <p:nvPr/>
        </p:nvSpPr>
        <p:spPr bwMode="auto">
          <a:xfrm flipV="1">
            <a:off x="2387600" y="884238"/>
            <a:ext cx="2209800" cy="754062"/>
          </a:xfrm>
          <a:prstGeom prst="corner">
            <a:avLst>
              <a:gd name="adj1" fmla="val 50000"/>
              <a:gd name="adj2" fmla="val 51681"/>
            </a:avLst>
          </a:prstGeom>
          <a:solidFill>
            <a:srgbClr val="FFFF00"/>
          </a:solidFill>
          <a:ln w="9525" cap="flat" cmpd="sng" algn="ctr">
            <a:noFill/>
            <a:prstDash val="solid"/>
            <a:round/>
            <a:headEnd type="none" w="med" len="med"/>
            <a:tailEnd type="none" w="med" len="med"/>
          </a:ln>
          <a:effectLst/>
        </p:spPr>
        <p:txBody>
          <a:bodyPr/>
          <a:lstStyle/>
          <a:p>
            <a:pPr>
              <a:defRPr/>
            </a:pPr>
            <a:endParaRPr lang="en-US">
              <a:ea typeface="ＭＳ Ｐゴシック" pitchFamily="34" charset="-128"/>
            </a:endParaRPr>
          </a:p>
        </p:txBody>
      </p:sp>
      <p:sp>
        <p:nvSpPr>
          <p:cNvPr id="13" name="L-Shape 12"/>
          <p:cNvSpPr/>
          <p:nvPr/>
        </p:nvSpPr>
        <p:spPr bwMode="auto">
          <a:xfrm flipH="1" flipV="1">
            <a:off x="4597400" y="884238"/>
            <a:ext cx="2057400" cy="830262"/>
          </a:xfrm>
          <a:prstGeom prst="corner">
            <a:avLst>
              <a:gd name="adj1" fmla="val 45414"/>
              <a:gd name="adj2" fmla="val 50000"/>
            </a:avLst>
          </a:prstGeom>
          <a:solidFill>
            <a:srgbClr val="FFFF00"/>
          </a:solidFill>
          <a:ln w="9525" cap="flat" cmpd="sng" algn="ctr">
            <a:noFill/>
            <a:prstDash val="solid"/>
            <a:round/>
            <a:headEnd type="none" w="med" len="med"/>
            <a:tailEnd type="none" w="med" len="med"/>
          </a:ln>
          <a:effectLst/>
        </p:spPr>
        <p:txBody>
          <a:bodyPr/>
          <a:lstStyle/>
          <a:p>
            <a:pPr>
              <a:defRPr/>
            </a:pPr>
            <a:endParaRPr lang="en-US">
              <a:ea typeface="ＭＳ Ｐゴシック" pitchFamily="34" charset="-128"/>
            </a:endParaRPr>
          </a:p>
        </p:txBody>
      </p:sp>
      <p:sp>
        <p:nvSpPr>
          <p:cNvPr id="38923" name="TextBox 38"/>
          <p:cNvSpPr txBox="1">
            <a:spLocks noChangeArrowheads="1"/>
          </p:cNvSpPr>
          <p:nvPr/>
        </p:nvSpPr>
        <p:spPr bwMode="auto">
          <a:xfrm>
            <a:off x="2387600" y="876300"/>
            <a:ext cx="42418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dirty="0" smtClean="0">
                <a:solidFill>
                  <a:srgbClr val="000000"/>
                </a:solidFill>
              </a:rPr>
              <a:t>Advanced Digital and Spatial  Studies</a:t>
            </a:r>
            <a:endParaRPr lang="en-US" sz="1600" b="1" dirty="0">
              <a:solidFill>
                <a:srgbClr val="000000"/>
              </a:solidFill>
            </a:endParaRPr>
          </a:p>
        </p:txBody>
      </p:sp>
      <p:grpSp>
        <p:nvGrpSpPr>
          <p:cNvPr id="38924" name="Group 56"/>
          <p:cNvGrpSpPr>
            <a:grpSpLocks/>
          </p:cNvGrpSpPr>
          <p:nvPr/>
        </p:nvGrpSpPr>
        <p:grpSpPr bwMode="auto">
          <a:xfrm>
            <a:off x="2857500" y="1308097"/>
            <a:ext cx="4180608" cy="2273804"/>
            <a:chOff x="3060700" y="2489200"/>
            <a:chExt cx="4180608" cy="2273172"/>
          </a:xfrm>
        </p:grpSpPr>
        <p:sp>
          <p:nvSpPr>
            <p:cNvPr id="38928" name="Cube 3"/>
            <p:cNvSpPr>
              <a:spLocks noChangeArrowheads="1"/>
            </p:cNvSpPr>
            <p:nvPr/>
          </p:nvSpPr>
          <p:spPr bwMode="auto">
            <a:xfrm>
              <a:off x="3962400" y="2819400"/>
              <a:ext cx="1752600" cy="1752600"/>
            </a:xfrm>
            <a:prstGeom prst="cube">
              <a:avLst>
                <a:gd name="adj" fmla="val 25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38929" name="Straight Arrow Connector 5"/>
            <p:cNvCxnSpPr>
              <a:cxnSpLocks noChangeShapeType="1"/>
            </p:cNvCxnSpPr>
            <p:nvPr/>
          </p:nvCxnSpPr>
          <p:spPr bwMode="auto">
            <a:xfrm>
              <a:off x="3962400" y="4572000"/>
              <a:ext cx="2057400" cy="0"/>
            </a:xfrm>
            <a:prstGeom prst="straightConnector1">
              <a:avLst/>
            </a:prstGeom>
            <a:noFill/>
            <a:ln w="508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8930" name="Straight Arrow Connector 6"/>
            <p:cNvCxnSpPr>
              <a:cxnSpLocks noChangeShapeType="1"/>
            </p:cNvCxnSpPr>
            <p:nvPr/>
          </p:nvCxnSpPr>
          <p:spPr bwMode="auto">
            <a:xfrm flipV="1">
              <a:off x="3966632" y="2832101"/>
              <a:ext cx="0" cy="1752600"/>
            </a:xfrm>
            <a:prstGeom prst="straightConnector1">
              <a:avLst/>
            </a:prstGeom>
            <a:noFill/>
            <a:ln w="508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38931" name="Straight Arrow Connector 10"/>
            <p:cNvCxnSpPr>
              <a:cxnSpLocks noChangeShapeType="1"/>
            </p:cNvCxnSpPr>
            <p:nvPr/>
          </p:nvCxnSpPr>
          <p:spPr bwMode="auto">
            <a:xfrm flipV="1">
              <a:off x="3962400" y="3886200"/>
              <a:ext cx="685800" cy="685800"/>
            </a:xfrm>
            <a:prstGeom prst="straightConnector1">
              <a:avLst/>
            </a:prstGeom>
            <a:noFill/>
            <a:ln w="508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38933" name="TextBox 41"/>
            <p:cNvSpPr txBox="1">
              <a:spLocks noChangeArrowheads="1"/>
            </p:cNvSpPr>
            <p:nvPr/>
          </p:nvSpPr>
          <p:spPr bwMode="auto">
            <a:xfrm>
              <a:off x="4191000" y="3429000"/>
              <a:ext cx="1143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a:t>CyberGIS Toolkit</a:t>
              </a:r>
            </a:p>
          </p:txBody>
        </p:sp>
        <p:sp>
          <p:nvSpPr>
            <p:cNvPr id="38934" name="TextBox 42"/>
            <p:cNvSpPr txBox="1">
              <a:spLocks noChangeArrowheads="1"/>
            </p:cNvSpPr>
            <p:nvPr/>
          </p:nvSpPr>
          <p:spPr bwMode="auto">
            <a:xfrm>
              <a:off x="3060700" y="2489200"/>
              <a:ext cx="3365500" cy="307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400" b="1" dirty="0"/>
            </a:p>
          </p:txBody>
        </p:sp>
        <p:sp>
          <p:nvSpPr>
            <p:cNvPr id="38932" name="TextBox 40"/>
            <p:cNvSpPr txBox="1">
              <a:spLocks noChangeArrowheads="1"/>
            </p:cNvSpPr>
            <p:nvPr/>
          </p:nvSpPr>
          <p:spPr bwMode="auto">
            <a:xfrm>
              <a:off x="6095999" y="4239152"/>
              <a:ext cx="114530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t>CyberGIS Gateway</a:t>
              </a:r>
            </a:p>
          </p:txBody>
        </p:sp>
      </p:grpSp>
      <p:grpSp>
        <p:nvGrpSpPr>
          <p:cNvPr id="38925" name="Group 52"/>
          <p:cNvGrpSpPr>
            <a:grpSpLocks/>
          </p:cNvGrpSpPr>
          <p:nvPr/>
        </p:nvGrpSpPr>
        <p:grpSpPr bwMode="auto">
          <a:xfrm>
            <a:off x="3759200" y="2933700"/>
            <a:ext cx="1752600" cy="1752600"/>
            <a:chOff x="3962400" y="4114800"/>
            <a:chExt cx="1752600" cy="1752600"/>
          </a:xfrm>
        </p:grpSpPr>
        <p:sp>
          <p:nvSpPr>
            <p:cNvPr id="38926" name="Cube 25"/>
            <p:cNvSpPr>
              <a:spLocks noChangeArrowheads="1"/>
            </p:cNvSpPr>
            <p:nvPr/>
          </p:nvSpPr>
          <p:spPr bwMode="auto">
            <a:xfrm>
              <a:off x="3962400" y="4114800"/>
              <a:ext cx="1752600" cy="1752600"/>
            </a:xfrm>
            <a:prstGeom prst="cube">
              <a:avLst>
                <a:gd name="adj" fmla="val 25000"/>
              </a:avLst>
            </a:prstGeom>
            <a:solidFill>
              <a:srgbClr val="008000">
                <a:alpha val="50195"/>
              </a:srgbClr>
            </a:solidFill>
            <a:ln w="9525">
              <a:solidFill>
                <a:schemeClr val="tx1"/>
              </a:solidFill>
              <a:round/>
              <a:headEnd/>
              <a:tailEnd/>
            </a:ln>
          </p:spPr>
          <p:txBody>
            <a:bodyPr/>
            <a:lstStyle/>
            <a:p>
              <a:endParaRPr lang="en-US"/>
            </a:p>
          </p:txBody>
        </p:sp>
        <p:sp>
          <p:nvSpPr>
            <p:cNvPr id="38927" name="TextBox 47"/>
            <p:cNvSpPr txBox="1">
              <a:spLocks noChangeArrowheads="1"/>
            </p:cNvSpPr>
            <p:nvPr/>
          </p:nvSpPr>
          <p:spPr bwMode="auto">
            <a:xfrm>
              <a:off x="3962400" y="4876800"/>
              <a:ext cx="129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a:t>GISolve Middleware</a:t>
              </a:r>
            </a:p>
          </p:txBody>
        </p:sp>
      </p:grpSp>
      <p:sp>
        <p:nvSpPr>
          <p:cNvPr id="23"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sp>
        <p:nvSpPr>
          <p:cNvPr id="24" name="Left-Up Arrow 23"/>
          <p:cNvSpPr/>
          <p:nvPr/>
        </p:nvSpPr>
        <p:spPr>
          <a:xfrm rot="10800000">
            <a:off x="914398" y="2705491"/>
            <a:ext cx="2821305" cy="1637909"/>
          </a:xfrm>
          <a:prstGeom prst="leftUpArrow">
            <a:avLst/>
          </a:prstGeom>
          <a:solidFill>
            <a:srgbClr val="CCFFCC"/>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p:cNvPicPr>
            <a:picLocks noChangeAspect="1"/>
          </p:cNvPicPr>
          <p:nvPr/>
        </p:nvPicPr>
        <p:blipFill rotWithShape="1">
          <a:blip r:embed="rId9"/>
          <a:srcRect r="54189"/>
          <a:stretch/>
        </p:blipFill>
        <p:spPr>
          <a:xfrm>
            <a:off x="50800" y="4356100"/>
            <a:ext cx="1879600" cy="841066"/>
          </a:xfrm>
          <a:prstGeom prst="rect">
            <a:avLst/>
          </a:prstGeom>
        </p:spPr>
      </p:pic>
      <p:sp>
        <p:nvSpPr>
          <p:cNvPr id="3" name="Rectangle 2"/>
          <p:cNvSpPr/>
          <p:nvPr/>
        </p:nvSpPr>
        <p:spPr>
          <a:xfrm>
            <a:off x="25399" y="5274270"/>
            <a:ext cx="1966771" cy="523220"/>
          </a:xfrm>
          <a:prstGeom prst="rect">
            <a:avLst/>
          </a:prstGeom>
        </p:spPr>
        <p:txBody>
          <a:bodyPr wrap="square">
            <a:spAutoFit/>
          </a:bodyPr>
          <a:lstStyle/>
          <a:p>
            <a:r>
              <a:rPr lang="en-US" sz="1400" dirty="0" smtClean="0">
                <a:hlinkClick r:id="rId10"/>
              </a:rPr>
              <a:t>www.ncsa.illinois.edu</a:t>
            </a:r>
            <a:r>
              <a:rPr lang="en-US" sz="1400" dirty="0">
                <a:hlinkClick r:id="rId10"/>
              </a:rPr>
              <a:t>/BlueWaters</a:t>
            </a:r>
            <a:r>
              <a:rPr lang="en-US" sz="1400" dirty="0" smtClean="0">
                <a:hlinkClick r:id="rId10"/>
              </a:rPr>
              <a:t>/</a:t>
            </a:r>
            <a:r>
              <a:rPr lang="en-US" sz="1400" dirty="0" smtClean="0"/>
              <a:t> </a:t>
            </a:r>
            <a:endParaRPr lang="en-US" sz="1400" dirty="0"/>
          </a:p>
        </p:txBody>
      </p:sp>
    </p:spTree>
    <p:extLst>
      <p:ext uri="{BB962C8B-B14F-4D97-AF65-F5344CB8AC3E}">
        <p14:creationId xmlns:p14="http://schemas.microsoft.com/office/powerpoint/2010/main" val="541802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CyberGIS Software Environment</a:t>
            </a:r>
            <a:endParaRPr lang="en-US" b="1" dirty="0"/>
          </a:p>
        </p:txBody>
      </p:sp>
      <p:sp>
        <p:nvSpPr>
          <p:cNvPr id="4" name="Slide Number Placeholder 3"/>
          <p:cNvSpPr>
            <a:spLocks noGrp="1"/>
          </p:cNvSpPr>
          <p:nvPr>
            <p:ph type="sldNum" sz="quarter" idx="12"/>
          </p:nvPr>
        </p:nvSpPr>
        <p:spPr/>
        <p:txBody>
          <a:bodyPr/>
          <a:lstStyle/>
          <a:p>
            <a:pPr>
              <a:defRPr/>
            </a:pPr>
            <a:fld id="{8C4E6AFA-A479-45EA-AD36-2795E5108186}" type="slidenum">
              <a:rPr lang="en-US" smtClean="0"/>
              <a:pPr>
                <a:defRPr/>
              </a:pPr>
              <a:t>9</a:t>
            </a:fld>
            <a:endParaRPr lang="en-US"/>
          </a:p>
        </p:txBody>
      </p:sp>
      <p:grpSp>
        <p:nvGrpSpPr>
          <p:cNvPr id="3" name="Group 13"/>
          <p:cNvGrpSpPr/>
          <p:nvPr/>
        </p:nvGrpSpPr>
        <p:grpSpPr>
          <a:xfrm>
            <a:off x="7212409" y="2818648"/>
            <a:ext cx="1711364" cy="1952521"/>
            <a:chOff x="2764808" y="1893628"/>
            <a:chExt cx="3706989" cy="3671244"/>
          </a:xfrm>
          <a:effectLst>
            <a:outerShdw blurRad="50800" dist="38100" dir="2700000" algn="tl" rotWithShape="0">
              <a:prstClr val="black">
                <a:alpha val="40000"/>
              </a:prstClr>
            </a:outerShdw>
          </a:effectLst>
        </p:grpSpPr>
        <p:grpSp>
          <p:nvGrpSpPr>
            <p:cNvPr id="5" name="Group 9"/>
            <p:cNvGrpSpPr/>
            <p:nvPr/>
          </p:nvGrpSpPr>
          <p:grpSpPr>
            <a:xfrm rot="5400000">
              <a:off x="2781302" y="1877134"/>
              <a:ext cx="3671244" cy="3704231"/>
              <a:chOff x="1940258" y="2035788"/>
              <a:chExt cx="3671244" cy="3386915"/>
            </a:xfrm>
          </p:grpSpPr>
          <p:sp>
            <p:nvSpPr>
              <p:cNvPr id="7" name="Hexagon 6"/>
              <p:cNvSpPr/>
              <p:nvPr/>
            </p:nvSpPr>
            <p:spPr>
              <a:xfrm>
                <a:off x="3659872" y="2035788"/>
                <a:ext cx="1951630" cy="161043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Hexagon 7"/>
              <p:cNvSpPr/>
              <p:nvPr/>
            </p:nvSpPr>
            <p:spPr>
              <a:xfrm>
                <a:off x="1940258" y="2914400"/>
                <a:ext cx="1951630" cy="161043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Hexagon 8"/>
              <p:cNvSpPr/>
              <p:nvPr/>
            </p:nvSpPr>
            <p:spPr>
              <a:xfrm>
                <a:off x="3659871" y="3812268"/>
                <a:ext cx="1951630" cy="161043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11" name="TextBox 10"/>
            <p:cNvSpPr txBox="1"/>
            <p:nvPr/>
          </p:nvSpPr>
          <p:spPr>
            <a:xfrm>
              <a:off x="3760444" y="2510289"/>
              <a:ext cx="1760560" cy="781244"/>
            </a:xfrm>
            <a:prstGeom prst="rect">
              <a:avLst/>
            </a:prstGeom>
            <a:noFill/>
          </p:spPr>
          <p:txBody>
            <a:bodyPr wrap="square" rtlCol="0">
              <a:spAutoFit/>
            </a:bodyPr>
            <a:lstStyle/>
            <a:p>
              <a:pPr algn="ctr"/>
              <a:r>
                <a:rPr lang="en-US" sz="1050" b="1" dirty="0" smtClean="0">
                  <a:solidFill>
                    <a:srgbClr val="00FFFF"/>
                  </a:solidFill>
                  <a:latin typeface="+mn-lt"/>
                </a:rPr>
                <a:t>CyberGIS</a:t>
              </a:r>
            </a:p>
            <a:p>
              <a:pPr algn="ctr"/>
              <a:r>
                <a:rPr lang="en-US" sz="1050" b="1" dirty="0" smtClean="0">
                  <a:solidFill>
                    <a:srgbClr val="00FFFF"/>
                  </a:solidFill>
                  <a:latin typeface="+mn-lt"/>
                </a:rPr>
                <a:t>Gateway</a:t>
              </a:r>
              <a:endParaRPr lang="en-US" sz="1050" b="1" dirty="0">
                <a:solidFill>
                  <a:srgbClr val="00FFFF"/>
                </a:solidFill>
                <a:latin typeface="+mn-lt"/>
              </a:endParaRPr>
            </a:p>
          </p:txBody>
        </p:sp>
        <p:sp>
          <p:nvSpPr>
            <p:cNvPr id="12" name="TextBox 11"/>
            <p:cNvSpPr txBox="1"/>
            <p:nvPr/>
          </p:nvSpPr>
          <p:spPr>
            <a:xfrm>
              <a:off x="2765562" y="4235112"/>
              <a:ext cx="1760560" cy="781244"/>
            </a:xfrm>
            <a:prstGeom prst="rect">
              <a:avLst/>
            </a:prstGeom>
            <a:noFill/>
          </p:spPr>
          <p:txBody>
            <a:bodyPr wrap="square" rtlCol="0">
              <a:spAutoFit/>
            </a:bodyPr>
            <a:lstStyle/>
            <a:p>
              <a:pPr algn="ctr"/>
              <a:r>
                <a:rPr lang="en-US" sz="1050" b="1" dirty="0" smtClean="0">
                  <a:solidFill>
                    <a:srgbClr val="00FFFF"/>
                  </a:solidFill>
                  <a:latin typeface="+mn-lt"/>
                </a:rPr>
                <a:t>CyberGIS</a:t>
              </a:r>
            </a:p>
            <a:p>
              <a:pPr algn="ctr"/>
              <a:r>
                <a:rPr lang="en-US" sz="1050" b="1" dirty="0" smtClean="0">
                  <a:solidFill>
                    <a:srgbClr val="00FFFF"/>
                  </a:solidFill>
                  <a:latin typeface="+mn-lt"/>
                </a:rPr>
                <a:t>Toolkit</a:t>
              </a:r>
              <a:endParaRPr lang="en-US" sz="1050" b="1" dirty="0">
                <a:solidFill>
                  <a:srgbClr val="00FFFF"/>
                </a:solidFill>
                <a:latin typeface="+mn-lt"/>
              </a:endParaRPr>
            </a:p>
          </p:txBody>
        </p:sp>
        <p:sp>
          <p:nvSpPr>
            <p:cNvPr id="13" name="TextBox 12"/>
            <p:cNvSpPr txBox="1"/>
            <p:nvPr/>
          </p:nvSpPr>
          <p:spPr>
            <a:xfrm>
              <a:off x="4711237" y="4235112"/>
              <a:ext cx="1760560" cy="694440"/>
            </a:xfrm>
            <a:prstGeom prst="rect">
              <a:avLst/>
            </a:prstGeom>
            <a:noFill/>
          </p:spPr>
          <p:txBody>
            <a:bodyPr wrap="square" rtlCol="0">
              <a:spAutoFit/>
            </a:bodyPr>
            <a:lstStyle/>
            <a:p>
              <a:pPr algn="ctr"/>
              <a:r>
                <a:rPr lang="en-US" sz="900" b="1" dirty="0" err="1" smtClean="0">
                  <a:solidFill>
                    <a:srgbClr val="00FFFF"/>
                  </a:solidFill>
                  <a:latin typeface="+mn-lt"/>
                </a:rPr>
                <a:t>GISolve</a:t>
              </a:r>
              <a:endParaRPr lang="en-US" sz="900" b="1" dirty="0" smtClean="0">
                <a:solidFill>
                  <a:srgbClr val="00FFFF"/>
                </a:solidFill>
                <a:latin typeface="+mn-lt"/>
              </a:endParaRPr>
            </a:p>
            <a:p>
              <a:pPr algn="ctr"/>
              <a:r>
                <a:rPr lang="en-US" sz="900" b="1" dirty="0" smtClean="0">
                  <a:solidFill>
                    <a:srgbClr val="00FFFF"/>
                  </a:solidFill>
                  <a:latin typeface="+mn-lt"/>
                </a:rPr>
                <a:t>Middleware</a:t>
              </a:r>
              <a:endParaRPr lang="en-US" sz="900" b="1" dirty="0">
                <a:solidFill>
                  <a:srgbClr val="00FFFF"/>
                </a:solidFill>
                <a:latin typeface="+mn-lt"/>
              </a:endParaRPr>
            </a:p>
          </p:txBody>
        </p:sp>
      </p:grpSp>
      <p:pic>
        <p:nvPicPr>
          <p:cNvPr id="1027" name="Picture 3" descr="C:\Users\KV20\Desktop\Untitled.png"/>
          <p:cNvPicPr>
            <a:picLocks noChangeAspect="1" noChangeArrowheads="1"/>
          </p:cNvPicPr>
          <p:nvPr/>
        </p:nvPicPr>
        <p:blipFill>
          <a:blip r:embed="rId2"/>
          <a:srcRect/>
          <a:stretch>
            <a:fillRect/>
          </a:stretch>
        </p:blipFill>
        <p:spPr bwMode="auto">
          <a:xfrm>
            <a:off x="936073" y="1574245"/>
            <a:ext cx="5994116" cy="470742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77651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6367</TotalTime>
  <Words>2086</Words>
  <Application>Microsoft Office PowerPoint</Application>
  <PresentationFormat>On-screen Show (4:3)</PresentationFormat>
  <Paragraphs>356</Paragraphs>
  <Slides>36</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MS PGothic</vt:lpstr>
      <vt:lpstr>Rix고딕 B</vt:lpstr>
      <vt:lpstr>Rix정고딕 B</vt:lpstr>
      <vt:lpstr>Arial</vt:lpstr>
      <vt:lpstr>Calibri</vt:lpstr>
      <vt:lpstr>Candara</vt:lpstr>
      <vt:lpstr>Century Gothic</vt:lpstr>
      <vt:lpstr>Courier New</vt:lpstr>
      <vt:lpstr>Franklin Gothic Book</vt:lpstr>
      <vt:lpstr>Microsoft Sans Serif</vt:lpstr>
      <vt:lpstr>Tahoma</vt:lpstr>
      <vt:lpstr>Times</vt:lpstr>
      <vt:lpstr>Wingdings</vt:lpstr>
      <vt:lpstr>Executive</vt:lpstr>
      <vt:lpstr>Introduction to CyberGIS</vt:lpstr>
      <vt:lpstr>GEOG 479:  Advanced Topics in GIS – CyberGIS</vt:lpstr>
      <vt:lpstr>GEOG 479:  Advanced Topics in GIS – CyberGIS</vt:lpstr>
      <vt:lpstr>What is CyberGIS? </vt:lpstr>
      <vt:lpstr>What is GIS? </vt:lpstr>
      <vt:lpstr>What is CyberGIS?</vt:lpstr>
      <vt:lpstr>cyberinfrastructure</vt:lpstr>
      <vt:lpstr>PowerPoint Presentation</vt:lpstr>
      <vt:lpstr>CyberGIS Software Environment</vt:lpstr>
      <vt:lpstr>CyberGIS Gateway</vt:lpstr>
      <vt:lpstr>GISolve Middleware</vt:lpstr>
      <vt:lpstr>CyberGIS Toolkit</vt:lpstr>
      <vt:lpstr>CyberGIS Toolkit</vt:lpstr>
      <vt:lpstr>Terminologies</vt:lpstr>
      <vt:lpstr>CyberGIS Center for Advanced Digital and Spatial Studies</vt:lpstr>
      <vt:lpstr>Agriculture and Food Disaster and Emergency Earth and Environment Energy and Water Resources Health and Wellness</vt:lpstr>
      <vt:lpstr>PowerPoint Presentation</vt:lpstr>
      <vt:lpstr>PowerPoint Presentation</vt:lpstr>
      <vt:lpstr>Education, Outreach, and Training Activities </vt:lpstr>
      <vt:lpstr>Geospatial Big Data</vt:lpstr>
      <vt:lpstr>Geospatial Big Data</vt:lpstr>
      <vt:lpstr>Geospatial Big Data</vt:lpstr>
      <vt:lpstr>CyberInfrastructure Resources</vt:lpstr>
      <vt:lpstr>CyberGIS ROGER</vt:lpstr>
      <vt:lpstr>Why ROGER?</vt:lpstr>
      <vt:lpstr>ROGER: Overview</vt:lpstr>
      <vt:lpstr>ROGER: File system</vt:lpstr>
      <vt:lpstr>ROGER for this class</vt:lpstr>
      <vt:lpstr>ROGER for this class</vt:lpstr>
      <vt:lpstr>CyberGIS Viewshed App</vt:lpstr>
      <vt:lpstr>PowerPoint Presentation</vt:lpstr>
      <vt:lpstr>CyberGIS TauDEM App</vt:lpstr>
      <vt:lpstr>CyberGIS BioScope App</vt:lpstr>
      <vt:lpstr>CyberGIS FluMapper App</vt:lpstr>
      <vt:lpstr>Lab</vt:lpstr>
      <vt:lpstr>Reference</vt:lpstr>
    </vt:vector>
  </TitlesOfParts>
  <Manager/>
  <Company>UIUC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Johnathan Rush;Shaowen Wang</dc:creator>
  <cp:keywords>EOT;GTKCG;Training</cp:keywords>
  <dc:description/>
  <cp:lastModifiedBy>Yin, Junjun</cp:lastModifiedBy>
  <cp:revision>1265</cp:revision>
  <cp:lastPrinted>2013-09-23T17:54:31Z</cp:lastPrinted>
  <dcterms:created xsi:type="dcterms:W3CDTF">2012-09-19T16:58:51Z</dcterms:created>
  <dcterms:modified xsi:type="dcterms:W3CDTF">2016-01-25T21:52:43Z</dcterms:modified>
  <cp:category/>
</cp:coreProperties>
</file>